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heme/themeOverride27.xml" ContentType="application/vnd.openxmlformats-officedocument.themeOverride+xml"/>
  <Override PartName="/ppt/notesSlides/notesSlide28.xml" ContentType="application/vnd.openxmlformats-officedocument.presentationml.notesSlide+xml"/>
  <Override PartName="/ppt/theme/themeOverride28.xml" ContentType="application/vnd.openxmlformats-officedocument.themeOverride+xml"/>
  <Override PartName="/ppt/notesSlides/notesSlide29.xml" ContentType="application/vnd.openxmlformats-officedocument.presentationml.notesSlide+xml"/>
  <Override PartName="/ppt/theme/themeOverride29.xml" ContentType="application/vnd.openxmlformats-officedocument.themeOverride+xml"/>
  <Override PartName="/ppt/notesSlides/notesSlide30.xml" ContentType="application/vnd.openxmlformats-officedocument.presentationml.notesSlide+xml"/>
  <Override PartName="/ppt/theme/themeOverride30.xml" ContentType="application/vnd.openxmlformats-officedocument.themeOverride+xml"/>
  <Override PartName="/ppt/notesSlides/notesSlide31.xml" ContentType="application/vnd.openxmlformats-officedocument.presentationml.notesSlide+xml"/>
  <Override PartName="/ppt/theme/themeOverride31.xml" ContentType="application/vnd.openxmlformats-officedocument.themeOverride+xml"/>
  <Override PartName="/ppt/notesSlides/notesSlide32.xml" ContentType="application/vnd.openxmlformats-officedocument.presentationml.notesSlide+xml"/>
  <Override PartName="/ppt/theme/themeOverride32.xml" ContentType="application/vnd.openxmlformats-officedocument.themeOverride+xml"/>
  <Override PartName="/ppt/notesSlides/notesSlide33.xml" ContentType="application/vnd.openxmlformats-officedocument.presentationml.notesSlide+xml"/>
  <Override PartName="/ppt/theme/themeOverride33.xml" ContentType="application/vnd.openxmlformats-officedocument.themeOverr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74" r:id="rId3"/>
  </p:sldMasterIdLst>
  <p:notesMasterIdLst>
    <p:notesMasterId r:id="rId39"/>
  </p:notesMasterIdLst>
  <p:sldIdLst>
    <p:sldId id="336" r:id="rId4"/>
    <p:sldId id="296" r:id="rId5"/>
    <p:sldId id="297" r:id="rId6"/>
    <p:sldId id="299" r:id="rId7"/>
    <p:sldId id="298" r:id="rId8"/>
    <p:sldId id="300" r:id="rId9"/>
    <p:sldId id="301" r:id="rId10"/>
    <p:sldId id="302" r:id="rId11"/>
    <p:sldId id="303" r:id="rId12"/>
    <p:sldId id="304" r:id="rId13"/>
    <p:sldId id="306" r:id="rId14"/>
    <p:sldId id="305" r:id="rId15"/>
    <p:sldId id="308" r:id="rId16"/>
    <p:sldId id="315" r:id="rId17"/>
    <p:sldId id="321" r:id="rId18"/>
    <p:sldId id="310" r:id="rId19"/>
    <p:sldId id="311" r:id="rId20"/>
    <p:sldId id="319" r:id="rId21"/>
    <p:sldId id="312" r:id="rId22"/>
    <p:sldId id="322" r:id="rId23"/>
    <p:sldId id="323" r:id="rId24"/>
    <p:sldId id="314" r:id="rId25"/>
    <p:sldId id="325" r:id="rId26"/>
    <p:sldId id="327" r:id="rId27"/>
    <p:sldId id="326" r:id="rId28"/>
    <p:sldId id="328" r:id="rId29"/>
    <p:sldId id="330" r:id="rId30"/>
    <p:sldId id="331" r:id="rId31"/>
    <p:sldId id="318" r:id="rId32"/>
    <p:sldId id="316" r:id="rId33"/>
    <p:sldId id="332" r:id="rId34"/>
    <p:sldId id="333" r:id="rId35"/>
    <p:sldId id="334" r:id="rId36"/>
    <p:sldId id="335" r:id="rId37"/>
    <p:sldId id="337" r:id="rId38"/>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sz="1200"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sz="1200"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sz="1200"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Arial" charset="0"/>
        <a:ea typeface="ＭＳ Ｐゴシック" pitchFamily="112" charset="-128"/>
        <a:cs typeface="+mn-cs"/>
      </a:defRPr>
    </a:lvl6pPr>
    <a:lvl7pPr marL="2743200" algn="l" defTabSz="914400" rtl="0" eaLnBrk="1" latinLnBrk="0" hangingPunct="1">
      <a:defRPr sz="1200" kern="1200">
        <a:solidFill>
          <a:schemeClr val="tx1"/>
        </a:solidFill>
        <a:latin typeface="Arial" charset="0"/>
        <a:ea typeface="ＭＳ Ｐゴシック" pitchFamily="112" charset="-128"/>
        <a:cs typeface="+mn-cs"/>
      </a:defRPr>
    </a:lvl7pPr>
    <a:lvl8pPr marL="3200400" algn="l" defTabSz="914400" rtl="0" eaLnBrk="1" latinLnBrk="0" hangingPunct="1">
      <a:defRPr sz="1200" kern="1200">
        <a:solidFill>
          <a:schemeClr val="tx1"/>
        </a:solidFill>
        <a:latin typeface="Arial" charset="0"/>
        <a:ea typeface="ＭＳ Ｐゴシック" pitchFamily="112" charset="-128"/>
        <a:cs typeface="+mn-cs"/>
      </a:defRPr>
    </a:lvl8pPr>
    <a:lvl9pPr marL="3657600" algn="l" defTabSz="914400" rtl="0" eaLnBrk="1" latinLnBrk="0" hangingPunct="1">
      <a:defRPr sz="12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8377" autoAdjust="0"/>
  </p:normalViewPr>
  <p:slideViewPr>
    <p:cSldViewPr>
      <p:cViewPr>
        <p:scale>
          <a:sx n="100" d="100"/>
          <a:sy n="100" d="100"/>
        </p:scale>
        <p:origin x="1920" y="198"/>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0BB59-789A-4C7A-8DEE-13B141CB0D95}" type="datetimeFigureOut">
              <a:rPr lang="en-AU" smtClean="0"/>
              <a:pPr/>
              <a:t>18/05/17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8B2B3-88C5-4786-9854-D848116B7B70}" type="slidenum">
              <a:rPr lang="en-AU" smtClean="0"/>
              <a:pPr/>
              <a:t>‹#›</a:t>
            </a:fld>
            <a:endParaRPr lang="en-AU"/>
          </a:p>
        </p:txBody>
      </p:sp>
    </p:spTree>
    <p:extLst>
      <p:ext uri="{BB962C8B-B14F-4D97-AF65-F5344CB8AC3E}">
        <p14:creationId xmlns:p14="http://schemas.microsoft.com/office/powerpoint/2010/main" val="383538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Image 1: </a:t>
            </a:r>
            <a:r>
              <a:rPr lang="en-AU" dirty="0" smtClean="0"/>
              <a:t>River</a:t>
            </a:r>
            <a:r>
              <a:rPr lang="en-AU" baseline="0" dirty="0" smtClean="0"/>
              <a:t> Red Gum</a:t>
            </a:r>
            <a:endParaRPr lang="en-AU" i="1" u="sng" baseline="0" dirty="0" smtClean="0"/>
          </a:p>
          <a:p>
            <a:r>
              <a:rPr lang="en-AU" b="1" i="0" u="none" baseline="0" dirty="0" smtClean="0"/>
              <a:t>Image 2: </a:t>
            </a:r>
            <a:r>
              <a:rPr lang="en-AU" i="0" u="none" baseline="0" dirty="0" smtClean="0"/>
              <a:t>Gold Dust Wattle</a:t>
            </a:r>
          </a:p>
          <a:p>
            <a:r>
              <a:rPr lang="en-AU" b="1" i="0" u="none" baseline="0" dirty="0" smtClean="0"/>
              <a:t>Image 3: </a:t>
            </a:r>
            <a:r>
              <a:rPr lang="en-AU" i="0" u="none" baseline="0" dirty="0" smtClean="0"/>
              <a:t>Moss</a:t>
            </a:r>
          </a:p>
        </p:txBody>
      </p:sp>
      <p:sp>
        <p:nvSpPr>
          <p:cNvPr id="4" name="Slide Number Placeholder 3"/>
          <p:cNvSpPr>
            <a:spLocks noGrp="1"/>
          </p:cNvSpPr>
          <p:nvPr>
            <p:ph type="sldNum" sz="quarter" idx="10"/>
          </p:nvPr>
        </p:nvSpPr>
        <p:spPr/>
        <p:txBody>
          <a:bodyPr/>
          <a:lstStyle/>
          <a:p>
            <a:fld id="{3868B2B3-88C5-4786-9854-D848116B7B70}" type="slidenum">
              <a:rPr lang="en-AU" smtClean="0"/>
              <a:pPr/>
              <a:t>2</a:t>
            </a:fld>
            <a:endParaRPr lang="en-AU"/>
          </a:p>
        </p:txBody>
      </p:sp>
    </p:spTree>
    <p:extLst>
      <p:ext uri="{BB962C8B-B14F-4D97-AF65-F5344CB8AC3E}">
        <p14:creationId xmlns:p14="http://schemas.microsoft.com/office/powerpoint/2010/main" val="3550025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11</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Legal Status</a:t>
            </a:r>
            <a:r>
              <a:rPr lang="en-US" dirty="0" smtClean="0"/>
              <a:t/>
            </a:r>
            <a:br>
              <a:rPr lang="en-US" dirty="0" smtClean="0"/>
            </a:br>
            <a:r>
              <a:rPr lang="en-US" dirty="0" smtClean="0"/>
              <a:t>The Native Grasslands of Victoria’s Volcanic Plain are listed as </a:t>
            </a:r>
            <a:r>
              <a:rPr lang="en-US" b="1" dirty="0" smtClean="0"/>
              <a:t>Critically Endangered </a:t>
            </a:r>
            <a:r>
              <a:rPr lang="en-US" dirty="0" smtClean="0"/>
              <a:t>under the Australian Government </a:t>
            </a:r>
            <a:r>
              <a:rPr lang="en-US" i="1" dirty="0" smtClean="0"/>
              <a:t>Environment Protection and Biodiversity Conservation Act </a:t>
            </a:r>
            <a:r>
              <a:rPr lang="en-US" dirty="0" smtClean="0"/>
              <a:t>1999 (EPBC Act). This means they are legally protected.</a:t>
            </a:r>
          </a:p>
          <a:p>
            <a:endParaRPr lang="en-AU" b="1" baseline="0" dirty="0" smtClean="0"/>
          </a:p>
          <a:p>
            <a:r>
              <a:rPr lang="en-AU" b="1" baseline="0" dirty="0" smtClean="0"/>
              <a:t>Image 1: </a:t>
            </a:r>
            <a:r>
              <a:rPr lang="en-AU" baseline="0" dirty="0" smtClean="0"/>
              <a:t>Isabella Williams Grassland Reserve in St Albans</a:t>
            </a:r>
          </a:p>
          <a:p>
            <a:r>
              <a:rPr lang="en-AU" b="1" baseline="0" dirty="0" smtClean="0"/>
              <a:t>Image 2: </a:t>
            </a:r>
            <a:r>
              <a:rPr lang="en-AU" b="0" baseline="0" dirty="0" smtClean="0"/>
              <a:t>Blue Devil and Pink Bindweed at Paramount Grassland in Derrimut</a:t>
            </a:r>
          </a:p>
          <a:p>
            <a:r>
              <a:rPr lang="en-AU" b="1" baseline="0" dirty="0" smtClean="0"/>
              <a:t>Image 3: </a:t>
            </a:r>
            <a:r>
              <a:rPr lang="en-AU" b="0" baseline="0" dirty="0" smtClean="0"/>
              <a:t>Paramount Grassland in Derrimut</a:t>
            </a:r>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12</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Image 1: </a:t>
            </a:r>
            <a:r>
              <a:rPr lang="en-AU" b="0" baseline="0" dirty="0" smtClean="0"/>
              <a:t>Wallaby Grass</a:t>
            </a:r>
          </a:p>
          <a:p>
            <a:r>
              <a:rPr lang="en-AU" b="1" baseline="0" dirty="0" smtClean="0"/>
              <a:t>Image 2: </a:t>
            </a:r>
            <a:r>
              <a:rPr lang="en-AU" b="0" baseline="0" dirty="0" smtClean="0"/>
              <a:t>Pink Bindweed</a:t>
            </a:r>
          </a:p>
          <a:p>
            <a:r>
              <a:rPr lang="en-AU" b="1" baseline="0" dirty="0" smtClean="0"/>
              <a:t>Image 3: </a:t>
            </a:r>
            <a:r>
              <a:rPr lang="en-AU" b="0" baseline="0" dirty="0" smtClean="0"/>
              <a:t>Chocolate Lily</a:t>
            </a:r>
            <a:endParaRPr lang="en-AU" b="1" baseline="0" dirty="0" smtClean="0"/>
          </a:p>
          <a:p>
            <a:r>
              <a:rPr lang="en-AU" b="1" baseline="0" dirty="0" smtClean="0"/>
              <a:t>Image 4: </a:t>
            </a:r>
            <a:r>
              <a:rPr lang="en-AU" b="0" baseline="0" dirty="0" smtClean="0"/>
              <a:t>Cracks in Soil</a:t>
            </a:r>
          </a:p>
          <a:p>
            <a:r>
              <a:rPr lang="en-AU" b="1" baseline="0" dirty="0" smtClean="0"/>
              <a:t>Image 5: </a:t>
            </a:r>
            <a:r>
              <a:rPr lang="en-AU" b="0" baseline="0" dirty="0" smtClean="0"/>
              <a:t>Wallaby Grass dominated grassland on Taylors Creek</a:t>
            </a:r>
            <a:endParaRPr lang="en-AU" b="1" baseline="0" dirty="0" smtClean="0"/>
          </a:p>
          <a:p>
            <a:r>
              <a:rPr lang="en-AU" b="1" baseline="0" dirty="0" smtClean="0"/>
              <a:t>Image 6: </a:t>
            </a:r>
            <a:r>
              <a:rPr lang="en-AU" b="0" baseline="0" dirty="0" smtClean="0"/>
              <a:t>Kangaroo Grass</a:t>
            </a:r>
          </a:p>
          <a:p>
            <a:r>
              <a:rPr lang="en-AU" b="1" baseline="0" dirty="0" smtClean="0"/>
              <a:t>Image 7: </a:t>
            </a:r>
            <a:r>
              <a:rPr lang="en-AU" b="0" baseline="0" dirty="0" smtClean="0"/>
              <a:t>Blue Bells</a:t>
            </a:r>
          </a:p>
          <a:p>
            <a:r>
              <a:rPr lang="en-AU" b="1" baseline="0" dirty="0" smtClean="0"/>
              <a:t>Image 8: </a:t>
            </a:r>
            <a:r>
              <a:rPr lang="en-AU" b="0" baseline="0" dirty="0" smtClean="0"/>
              <a:t>Spur </a:t>
            </a:r>
            <a:r>
              <a:rPr lang="en-AU" b="0" baseline="0" dirty="0" err="1" smtClean="0"/>
              <a:t>Velleia</a:t>
            </a:r>
            <a:endParaRPr lang="en-AU" b="0" baseline="0" dirty="0" smtClean="0"/>
          </a:p>
          <a:p>
            <a:r>
              <a:rPr lang="en-AU" b="1" baseline="0" dirty="0" smtClean="0"/>
              <a:t>Image 9: </a:t>
            </a:r>
            <a:r>
              <a:rPr lang="en-AU" b="0" baseline="0" dirty="0" smtClean="0"/>
              <a:t>Pussy Tails</a:t>
            </a:r>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13</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Image 1: </a:t>
            </a:r>
            <a:r>
              <a:rPr lang="en-AU" b="0" baseline="0" dirty="0" smtClean="0"/>
              <a:t>Wallaby Grass Seed Head</a:t>
            </a:r>
          </a:p>
          <a:p>
            <a:pPr marL="0" marR="0" indent="0" algn="l" defTabSz="914400" rtl="0" eaLnBrk="1" fontAlgn="auto" latinLnBrk="0" hangingPunct="1">
              <a:lnSpc>
                <a:spcPct val="100000"/>
              </a:lnSpc>
              <a:spcBef>
                <a:spcPts val="0"/>
              </a:spcBef>
              <a:spcAft>
                <a:spcPts val="0"/>
              </a:spcAft>
              <a:buClrTx/>
              <a:buSzTx/>
              <a:buFontTx/>
              <a:buNone/>
              <a:tabLst/>
              <a:defRPr/>
            </a:pPr>
            <a:r>
              <a:rPr lang="en-AU" b="1" baseline="0" dirty="0" smtClean="0"/>
              <a:t>Image 2: </a:t>
            </a:r>
            <a:r>
              <a:rPr lang="en-AU" b="0" baseline="0" dirty="0" smtClean="0"/>
              <a:t>Wallaby Grass dominated grassland on Taylors Creek</a:t>
            </a:r>
            <a:endParaRPr lang="en-AU" b="1" baseline="0" dirty="0" smtClean="0"/>
          </a:p>
          <a:p>
            <a:r>
              <a:rPr lang="en-AU" b="1" baseline="0" dirty="0" smtClean="0"/>
              <a:t>Image 2: </a:t>
            </a:r>
            <a:r>
              <a:rPr lang="en-AU" b="0" baseline="0" dirty="0" smtClean="0"/>
              <a:t>Kangaroo Grass dominated grassland in St Albans</a:t>
            </a:r>
          </a:p>
          <a:p>
            <a:r>
              <a:rPr lang="en-AU" b="1" baseline="0" dirty="0" smtClean="0"/>
              <a:t>Image 3: </a:t>
            </a:r>
            <a:r>
              <a:rPr lang="en-AU" b="0" baseline="0" dirty="0" smtClean="0"/>
              <a:t>Kangaroo Grass Seed Head</a:t>
            </a:r>
            <a:endParaRPr lang="en-AU" b="1" baseline="0" dirty="0" smtClean="0"/>
          </a:p>
          <a:p>
            <a:endParaRPr lang="en-AU"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These grasses can be found in all ecosystems in Brimbank</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The Wallaby is the only food source for the Golden</a:t>
            </a:r>
            <a:r>
              <a:rPr lang="en-AU" sz="1200" baseline="0" dirty="0" smtClean="0"/>
              <a:t> Sun Moth</a:t>
            </a:r>
            <a:endParaRPr lang="en-AU" sz="1200" dirty="0" smtClean="0"/>
          </a:p>
          <a:p>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14</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Legal Status</a:t>
            </a:r>
            <a:endParaRPr lang="en-US" b="1" dirty="0" smtClean="0"/>
          </a:p>
          <a:p>
            <a:r>
              <a:rPr lang="en-US" dirty="0" smtClean="0"/>
              <a:t>The Sunshine </a:t>
            </a:r>
            <a:r>
              <a:rPr lang="en-US" dirty="0" err="1" smtClean="0"/>
              <a:t>Diuris</a:t>
            </a:r>
            <a:r>
              <a:rPr lang="en-US" dirty="0" smtClean="0"/>
              <a:t> is listed as </a:t>
            </a:r>
            <a:r>
              <a:rPr lang="en-US" b="1" dirty="0" smtClean="0"/>
              <a:t>Endangered</a:t>
            </a:r>
            <a:r>
              <a:rPr lang="en-US" dirty="0" smtClean="0"/>
              <a:t> under the Australian Government </a:t>
            </a:r>
            <a:r>
              <a:rPr lang="en-US" i="1" dirty="0" smtClean="0"/>
              <a:t>Environment Protection and Biodiversity Conservation Act </a:t>
            </a:r>
            <a:r>
              <a:rPr lang="en-US" dirty="0" smtClean="0"/>
              <a:t>1999 (EPBC Act), and Threatened under the Victorian Government </a:t>
            </a:r>
            <a:r>
              <a:rPr lang="en-US" i="1" dirty="0" smtClean="0"/>
              <a:t>Flora and Fauna Guarantee Act</a:t>
            </a:r>
            <a:r>
              <a:rPr lang="en-US" dirty="0" smtClean="0"/>
              <a:t> 1988. This means it</a:t>
            </a:r>
            <a:r>
              <a:rPr lang="en-US" baseline="0" dirty="0" smtClean="0"/>
              <a:t> is legally protected.</a:t>
            </a:r>
            <a:endParaRPr lang="en-US" dirty="0" smtClean="0"/>
          </a:p>
          <a:p>
            <a:endParaRPr lang="en-AU" b="1" baseline="0" dirty="0" smtClean="0"/>
          </a:p>
          <a:p>
            <a:r>
              <a:rPr lang="en-AU" b="0" baseline="0" dirty="0" smtClean="0"/>
              <a:t>For more information http://www.dse.vic.gov.au/__data/assets/pdf_file/0009/103401/Sunshine_Diuris.pdf</a:t>
            </a:r>
          </a:p>
        </p:txBody>
      </p:sp>
      <p:sp>
        <p:nvSpPr>
          <p:cNvPr id="4" name="Slide Number Placeholder 3"/>
          <p:cNvSpPr>
            <a:spLocks noGrp="1"/>
          </p:cNvSpPr>
          <p:nvPr>
            <p:ph type="sldNum" sz="quarter" idx="10"/>
          </p:nvPr>
        </p:nvSpPr>
        <p:spPr/>
        <p:txBody>
          <a:bodyPr/>
          <a:lstStyle/>
          <a:p>
            <a:fld id="{3868B2B3-88C5-4786-9854-D848116B7B70}" type="slidenum">
              <a:rPr lang="en-AU" smtClean="0"/>
              <a:pPr/>
              <a:t>15</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b="1" dirty="0" smtClean="0"/>
              <a:t>Legal</a:t>
            </a:r>
            <a:r>
              <a:rPr lang="en-US" b="1" baseline="0" dirty="0" smtClean="0"/>
              <a:t> Status</a:t>
            </a:r>
            <a:r>
              <a:rPr lang="en-US" dirty="0" smtClean="0"/>
              <a:t/>
            </a:r>
            <a:br>
              <a:rPr lang="en-US" dirty="0" smtClean="0"/>
            </a:br>
            <a:r>
              <a:rPr lang="en-US" dirty="0" smtClean="0"/>
              <a:t>The Golden</a:t>
            </a:r>
            <a:r>
              <a:rPr lang="en-US" baseline="0" dirty="0" smtClean="0"/>
              <a:t> Sun Moth </a:t>
            </a:r>
            <a:r>
              <a:rPr lang="en-US" dirty="0" smtClean="0"/>
              <a:t>is listed as </a:t>
            </a:r>
            <a:r>
              <a:rPr lang="en-US" b="1" dirty="0" smtClean="0"/>
              <a:t>Critically Endangered </a:t>
            </a:r>
            <a:r>
              <a:rPr lang="en-US" dirty="0" smtClean="0"/>
              <a:t>under the Australian Government </a:t>
            </a:r>
            <a:r>
              <a:rPr lang="en-US" i="1" dirty="0" smtClean="0"/>
              <a:t>Environment Protection and Biodiversity Conservation Act </a:t>
            </a:r>
            <a:r>
              <a:rPr lang="en-US" dirty="0" smtClean="0"/>
              <a:t>1999 (EPBC Act). This means it</a:t>
            </a:r>
            <a:r>
              <a:rPr lang="en-US" baseline="0" dirty="0" smtClean="0"/>
              <a:t> is legally protected.</a:t>
            </a:r>
            <a:endParaRPr lang="en-US"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en-AU" b="0" baseline="0" dirty="0" smtClean="0"/>
          </a:p>
          <a:p>
            <a:pPr>
              <a:lnSpc>
                <a:spcPct val="80000"/>
              </a:lnSpc>
            </a:pPr>
            <a:r>
              <a:rPr lang="en-AU" sz="1200" b="1" dirty="0" smtClean="0">
                <a:ea typeface="ＭＳ Ｐゴシック" pitchFamily="34" charset="-128"/>
              </a:rPr>
              <a:t>Image</a:t>
            </a:r>
            <a:r>
              <a:rPr lang="en-AU" sz="1200" b="1" baseline="0" dirty="0" smtClean="0">
                <a:ea typeface="ＭＳ Ｐゴシック" pitchFamily="34" charset="-128"/>
              </a:rPr>
              <a:t> 1: </a:t>
            </a:r>
            <a:r>
              <a:rPr lang="en-AU" sz="1200" b="0" baseline="0" dirty="0" smtClean="0">
                <a:ea typeface="ＭＳ Ｐゴシック" pitchFamily="34" charset="-128"/>
              </a:rPr>
              <a:t>Female on right, male on left</a:t>
            </a:r>
          </a:p>
          <a:p>
            <a:pPr>
              <a:lnSpc>
                <a:spcPct val="80000"/>
              </a:lnSpc>
            </a:pPr>
            <a:r>
              <a:rPr lang="en-AU" sz="1200" b="1" baseline="0" dirty="0" smtClean="0">
                <a:ea typeface="ＭＳ Ｐゴシック" pitchFamily="34" charset="-128"/>
              </a:rPr>
              <a:t>Image 2: </a:t>
            </a:r>
            <a:r>
              <a:rPr lang="en-AU" sz="1200" b="0" baseline="0" dirty="0" smtClean="0">
                <a:ea typeface="ＭＳ Ｐゴシック" pitchFamily="34" charset="-128"/>
              </a:rPr>
              <a:t>Male in a grassland</a:t>
            </a:r>
          </a:p>
          <a:p>
            <a:pPr>
              <a:lnSpc>
                <a:spcPct val="80000"/>
              </a:lnSpc>
            </a:pPr>
            <a:r>
              <a:rPr lang="en-AU" sz="1200" b="1" baseline="0" dirty="0" smtClean="0">
                <a:ea typeface="ＭＳ Ｐゴシック" pitchFamily="34" charset="-128"/>
              </a:rPr>
              <a:t>Image 3: </a:t>
            </a:r>
            <a:r>
              <a:rPr lang="en-AU" sz="1200" b="0" baseline="0" dirty="0" smtClean="0">
                <a:ea typeface="ＭＳ Ｐゴシック" pitchFamily="34" charset="-128"/>
              </a:rPr>
              <a:t>Wallaby Grass Seed Head</a:t>
            </a:r>
            <a:endParaRPr lang="en-US" sz="1200" b="1" dirty="0" smtClean="0">
              <a:ea typeface="ＭＳ Ｐゴシック" pitchFamily="34" charset="-128"/>
            </a:endParaRPr>
          </a:p>
          <a:p>
            <a:pPr>
              <a:lnSpc>
                <a:spcPct val="80000"/>
              </a:lnSpc>
            </a:pPr>
            <a:endParaRPr lang="en-US" sz="1200" b="1" dirty="0" smtClean="0">
              <a:ea typeface="ＭＳ Ｐゴシック" pitchFamily="34" charset="-128"/>
            </a:endParaRPr>
          </a:p>
          <a:p>
            <a:pPr>
              <a:lnSpc>
                <a:spcPct val="80000"/>
              </a:lnSpc>
            </a:pPr>
            <a:endParaRPr lang="en-US" sz="1200" b="1"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3868B2B3-88C5-4786-9854-D848116B7B70}" type="slidenum">
              <a:rPr lang="en-AU" smtClean="0"/>
              <a:pPr/>
              <a:t>16</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AU" sz="1200" dirty="0" smtClean="0">
                <a:ea typeface="ＭＳ Ｐゴシック" pitchFamily="34" charset="-128"/>
              </a:rPr>
              <a:t>Image taken from Friends</a:t>
            </a:r>
            <a:r>
              <a:rPr lang="en-AU" sz="1200" baseline="0" dirty="0" smtClean="0">
                <a:ea typeface="ＭＳ Ｐゴシック" pitchFamily="34" charset="-128"/>
              </a:rPr>
              <a:t> of Merri Creek Newsletter http://home.vicnet.net.au/~fomc/pages/golden-sun-moth.php</a:t>
            </a:r>
          </a:p>
          <a:p>
            <a:pPr>
              <a:lnSpc>
                <a:spcPct val="80000"/>
              </a:lnSpc>
            </a:pPr>
            <a:endParaRPr lang="en-US" sz="120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3868B2B3-88C5-4786-9854-D848116B7B70}" type="slidenum">
              <a:rPr lang="en-AU" smtClean="0"/>
              <a:pPr/>
              <a:t>17</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dirty="0" smtClean="0"/>
              <a:t>VULNERABLE</a:t>
            </a:r>
            <a:br>
              <a:rPr lang="en-US" sz="1400" dirty="0" smtClean="0"/>
            </a:br>
            <a:r>
              <a:rPr lang="en-US" sz="1400" dirty="0" smtClean="0"/>
              <a:t>The Striped</a:t>
            </a:r>
            <a:r>
              <a:rPr lang="en-US" sz="1400" baseline="0" dirty="0" smtClean="0"/>
              <a:t> Legless Lizard is </a:t>
            </a:r>
            <a:r>
              <a:rPr lang="en-US" sz="1400" dirty="0" smtClean="0"/>
              <a:t>listed as vulnerable under the Federal Government’s Environment Protection and Biodiversity Conservation Act. This is a federal government</a:t>
            </a:r>
            <a:r>
              <a:rPr lang="en-US" sz="1400" baseline="0" dirty="0" smtClean="0"/>
              <a:t> act.</a:t>
            </a:r>
          </a:p>
          <a:p>
            <a:pPr marL="0" marR="0" indent="0" algn="l" defTabSz="914400" rtl="0" eaLnBrk="1" fontAlgn="auto" latinLnBrk="0" hangingPunct="1">
              <a:lnSpc>
                <a:spcPct val="80000"/>
              </a:lnSpc>
              <a:spcBef>
                <a:spcPts val="0"/>
              </a:spcBef>
              <a:spcAft>
                <a:spcPts val="0"/>
              </a:spcAft>
              <a:buClrTx/>
              <a:buSzTx/>
              <a:buFontTx/>
              <a:buNone/>
              <a:tabLst/>
              <a:defRPr/>
            </a:pPr>
            <a:r>
              <a:rPr lang="en-AU" sz="1400" b="0" baseline="0" dirty="0" smtClean="0"/>
              <a:t>THREATENED</a:t>
            </a:r>
          </a:p>
          <a:p>
            <a:pPr marL="0" marR="0" indent="0" algn="l" defTabSz="914400" rtl="0" eaLnBrk="1" fontAlgn="auto" latinLnBrk="0" hangingPunct="1">
              <a:lnSpc>
                <a:spcPct val="80000"/>
              </a:lnSpc>
              <a:spcBef>
                <a:spcPts val="0"/>
              </a:spcBef>
              <a:spcAft>
                <a:spcPts val="0"/>
              </a:spcAft>
              <a:buClrTx/>
              <a:buSzTx/>
              <a:buFontTx/>
              <a:buNone/>
              <a:tabLst/>
              <a:defRPr/>
            </a:pPr>
            <a:r>
              <a:rPr lang="en-AU" sz="1400" b="0" baseline="0" dirty="0" smtClean="0"/>
              <a:t>In Victoria, the striped legless lizard is considered threatened under the Flora and Fauna Guarantee Act. This is a state act. </a:t>
            </a:r>
          </a:p>
          <a:p>
            <a:pPr>
              <a:lnSpc>
                <a:spcPct val="80000"/>
              </a:lnSpc>
            </a:pPr>
            <a:endParaRPr lang="en-US" sz="120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3868B2B3-88C5-4786-9854-D848116B7B70}" type="slidenum">
              <a:rPr lang="en-AU" smtClean="0"/>
              <a:pPr/>
              <a:t>18</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Image 1: </a:t>
            </a:r>
            <a:r>
              <a:rPr lang="en-AU" dirty="0" smtClean="0"/>
              <a:t>Escarpment</a:t>
            </a:r>
            <a:r>
              <a:rPr lang="en-AU" baseline="0" dirty="0" smtClean="0"/>
              <a:t> at Sydenham Park off the Calder Freeway next door to Organ Pipes National Park. The escarpment leads down to Jacksons Creek which joins up with Deep Creek in this valley to form the Maribyrnong River. North facing (dryer and hotter than the south facing escarpments).</a:t>
            </a:r>
          </a:p>
          <a:p>
            <a:r>
              <a:rPr lang="en-AU" b="1" baseline="0" dirty="0" smtClean="0"/>
              <a:t>Image 2: </a:t>
            </a:r>
            <a:r>
              <a:rPr lang="en-AU" dirty="0" smtClean="0"/>
              <a:t>Escarpment</a:t>
            </a:r>
            <a:r>
              <a:rPr lang="en-AU" baseline="0" dirty="0" smtClean="0"/>
              <a:t> at Sydenham Park off the Calder Freeway next door to Organ Pipes National Park. The escarpment leads down to Jacksons Creek which joins up with Deep Creek in this valley to form the Maribyrnong River South Facing (cooler and damper than the north facing escarpments).</a:t>
            </a:r>
            <a:endParaRPr lang="en-AU" b="1" baseline="0" dirty="0" smtClean="0"/>
          </a:p>
          <a:p>
            <a:r>
              <a:rPr lang="en-AU" b="1" baseline="0" dirty="0" smtClean="0"/>
              <a:t>Image 3: </a:t>
            </a:r>
            <a:r>
              <a:rPr lang="en-AU" dirty="0" smtClean="0"/>
              <a:t>Escarpment</a:t>
            </a:r>
            <a:r>
              <a:rPr lang="en-AU" baseline="0" dirty="0" smtClean="0"/>
              <a:t> at Sydenham Park off the Calder Freeway next door to Organ Pipes National Park. The escarpment leads down to Jacksons Creek which joins up with Deep Creek in this valley to form the Maribyrnong River</a:t>
            </a:r>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19</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Image 1:</a:t>
            </a:r>
            <a:r>
              <a:rPr lang="en-AU" b="1" baseline="0" dirty="0" smtClean="0"/>
              <a:t> </a:t>
            </a:r>
            <a:r>
              <a:rPr lang="en-AU" b="0" baseline="0" dirty="0" smtClean="0"/>
              <a:t>Soaring on the wind thermals</a:t>
            </a:r>
            <a:endParaRPr lang="en-AU" baseline="0" dirty="0" smtClean="0"/>
          </a:p>
          <a:p>
            <a:r>
              <a:rPr lang="en-AU" b="1" baseline="0" dirty="0" smtClean="0"/>
              <a:t>Image 2: </a:t>
            </a:r>
            <a:r>
              <a:rPr lang="en-AU" b="0" baseline="0" dirty="0" smtClean="0"/>
              <a:t>Perched for a good view of prey</a:t>
            </a:r>
          </a:p>
          <a:p>
            <a:r>
              <a:rPr lang="en-AU" b="1" baseline="0" dirty="0" smtClean="0"/>
              <a:t>Image 3: </a:t>
            </a:r>
            <a:r>
              <a:rPr lang="en-AU" b="0" baseline="0" dirty="0" smtClean="0"/>
              <a:t>Nest, showing large sticks used. Nests will be re-used every season. Just renovated a bit!</a:t>
            </a:r>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20</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Image 1: </a:t>
            </a:r>
            <a:r>
              <a:rPr lang="en-AU" dirty="0" smtClean="0"/>
              <a:t>Rainbow Lorikeet</a:t>
            </a:r>
          </a:p>
          <a:p>
            <a:r>
              <a:rPr lang="en-AU" b="1" dirty="0" smtClean="0"/>
              <a:t>Image 2: </a:t>
            </a:r>
            <a:r>
              <a:rPr lang="en-AU" dirty="0" smtClean="0"/>
              <a:t>Common</a:t>
            </a:r>
            <a:r>
              <a:rPr lang="en-AU" baseline="0" dirty="0" smtClean="0"/>
              <a:t> </a:t>
            </a:r>
            <a:r>
              <a:rPr lang="en-AU" dirty="0" smtClean="0"/>
              <a:t>Ringtail</a:t>
            </a:r>
            <a:r>
              <a:rPr lang="en-AU" baseline="0" dirty="0" smtClean="0"/>
              <a:t> Possum – this was found in one of the Habitat Boxes in Organ Pipes National Park. The box was designed for Sugar Gliders, but this Ringtail had moved in</a:t>
            </a:r>
          </a:p>
          <a:p>
            <a:r>
              <a:rPr lang="en-AU" b="1" baseline="0" dirty="0" smtClean="0"/>
              <a:t>Image 3: </a:t>
            </a:r>
            <a:r>
              <a:rPr lang="en-AU" baseline="0" dirty="0" smtClean="0"/>
              <a:t>Common Garden Snail</a:t>
            </a:r>
            <a:endParaRPr lang="en-AU" dirty="0"/>
          </a:p>
        </p:txBody>
      </p:sp>
      <p:sp>
        <p:nvSpPr>
          <p:cNvPr id="4" name="Slide Number Placeholder 3"/>
          <p:cNvSpPr>
            <a:spLocks noGrp="1"/>
          </p:cNvSpPr>
          <p:nvPr>
            <p:ph type="sldNum" sz="quarter" idx="10"/>
          </p:nvPr>
        </p:nvSpPr>
        <p:spPr/>
        <p:txBody>
          <a:bodyPr/>
          <a:lstStyle/>
          <a:p>
            <a:fld id="{3868B2B3-88C5-4786-9854-D848116B7B70}" type="slidenum">
              <a:rPr lang="en-AU" smtClean="0"/>
              <a:pPr/>
              <a:t>3</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21</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Image 1: </a:t>
            </a:r>
            <a:r>
              <a:rPr lang="en-AU" b="0" baseline="0" dirty="0" smtClean="0"/>
              <a:t>Bull Rush – a type of reed</a:t>
            </a:r>
            <a:endParaRPr lang="en-AU" b="1" baseline="0" dirty="0" smtClean="0"/>
          </a:p>
          <a:p>
            <a:r>
              <a:rPr lang="en-AU" b="1" baseline="0" dirty="0" smtClean="0"/>
              <a:t>Image 2: </a:t>
            </a:r>
            <a:r>
              <a:rPr lang="en-AU" b="0" baseline="0" dirty="0" smtClean="0"/>
              <a:t>Taylors Creek</a:t>
            </a:r>
          </a:p>
          <a:p>
            <a:r>
              <a:rPr lang="en-AU" b="1" baseline="0" dirty="0" smtClean="0"/>
              <a:t>Image 3: </a:t>
            </a:r>
            <a:r>
              <a:rPr lang="en-AU" b="0" baseline="0" dirty="0" smtClean="0"/>
              <a:t>Maribyrnong River, Keilor</a:t>
            </a:r>
          </a:p>
          <a:p>
            <a:pPr marL="0" marR="0" indent="0" algn="l" defTabSz="914400" rtl="0" eaLnBrk="1" fontAlgn="auto" latinLnBrk="0" hangingPunct="1">
              <a:lnSpc>
                <a:spcPct val="100000"/>
              </a:lnSpc>
              <a:spcBef>
                <a:spcPts val="0"/>
              </a:spcBef>
              <a:spcAft>
                <a:spcPts val="0"/>
              </a:spcAft>
              <a:buClrTx/>
              <a:buSzTx/>
              <a:buFontTx/>
              <a:buNone/>
              <a:tabLst/>
              <a:defRPr/>
            </a:pPr>
            <a:r>
              <a:rPr lang="en-AU" b="1" baseline="0" dirty="0" smtClean="0"/>
              <a:t>Image 4: </a:t>
            </a:r>
            <a:r>
              <a:rPr lang="en-AU" b="0" baseline="0" dirty="0" err="1" smtClean="0"/>
              <a:t>Juncus</a:t>
            </a:r>
            <a:r>
              <a:rPr lang="en-AU" b="0" baseline="0" dirty="0" smtClean="0"/>
              <a:t> – a type of reed. Sometimes it dies off in winter so it looks brown, but this is still a great for the ducks and frogs to live</a:t>
            </a:r>
            <a:endParaRPr lang="en-AU" b="1" baseline="0" dirty="0" smtClean="0"/>
          </a:p>
          <a:p>
            <a:endParaRPr lang="en-AU" b="1" baseline="0" dirty="0" smtClean="0"/>
          </a:p>
          <a:p>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22</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Image 1: </a:t>
            </a:r>
            <a:r>
              <a:rPr lang="en-AU" b="0" baseline="0" dirty="0" smtClean="0"/>
              <a:t>Freshwater Snail</a:t>
            </a:r>
            <a:endParaRPr lang="en-AU" b="1" baseline="0" dirty="0" smtClean="0"/>
          </a:p>
          <a:p>
            <a:r>
              <a:rPr lang="en-AU" b="1" baseline="0" dirty="0" smtClean="0"/>
              <a:t>Image 2: </a:t>
            </a:r>
            <a:r>
              <a:rPr lang="en-AU" b="0" baseline="0" dirty="0" smtClean="0"/>
              <a:t>Algae on reeds</a:t>
            </a:r>
          </a:p>
          <a:p>
            <a:endParaRPr lang="en-AU" b="1" baseline="0" dirty="0" smtClean="0"/>
          </a:p>
          <a:p>
            <a:r>
              <a:rPr lang="en-AU" b="0" baseline="0" dirty="0" smtClean="0"/>
              <a:t>Sometimes if too many nutrients enter the water we can get an algal bloom, which is when the population of algae explodes. Algal Blooms are not good for waterways because it can block light from penetrating (important for other plants and animals living in the water). When the algae dies, it decomposes, this process uses up oxygen in the water which is also necessary for other plants and animals.</a:t>
            </a:r>
          </a:p>
          <a:p>
            <a:endParaRPr lang="en-AU" b="0" baseline="0" dirty="0" smtClean="0"/>
          </a:p>
          <a:p>
            <a:r>
              <a:rPr lang="en-AU" b="0" baseline="0" dirty="0" smtClean="0"/>
              <a:t>Nutrients can enter the waterways through detergents (phosphorus), and run off from gardens. (Many garden plants required added fertiliser). </a:t>
            </a:r>
          </a:p>
        </p:txBody>
      </p:sp>
      <p:sp>
        <p:nvSpPr>
          <p:cNvPr id="4" name="Slide Number Placeholder 3"/>
          <p:cNvSpPr>
            <a:spLocks noGrp="1"/>
          </p:cNvSpPr>
          <p:nvPr>
            <p:ph type="sldNum" sz="quarter" idx="10"/>
          </p:nvPr>
        </p:nvSpPr>
        <p:spPr/>
        <p:txBody>
          <a:bodyPr/>
          <a:lstStyle/>
          <a:p>
            <a:fld id="{3868B2B3-88C5-4786-9854-D848116B7B70}" type="slidenum">
              <a:rPr lang="en-AU" smtClean="0"/>
              <a:pPr/>
              <a:t>23</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Image 1: </a:t>
            </a:r>
            <a:r>
              <a:rPr lang="en-AU" b="0" baseline="0" dirty="0" smtClean="0"/>
              <a:t>Dragonfly Nymph</a:t>
            </a:r>
            <a:endParaRPr lang="en-AU" b="1" baseline="0" dirty="0" smtClean="0"/>
          </a:p>
          <a:p>
            <a:r>
              <a:rPr lang="en-AU" b="1" baseline="0" dirty="0" smtClean="0"/>
              <a:t>Image 2: </a:t>
            </a:r>
            <a:r>
              <a:rPr lang="en-AU" b="0" baseline="0" dirty="0" smtClean="0"/>
              <a:t>Dragonfly</a:t>
            </a:r>
          </a:p>
          <a:p>
            <a:r>
              <a:rPr lang="en-AU" b="0" baseline="0" dirty="0" smtClean="0"/>
              <a:t>Images from http://museumvictoria.com.au/discoverycentre/infosheets/dragonflies-and-damselflies/</a:t>
            </a:r>
          </a:p>
          <a:p>
            <a:endParaRPr lang="en-AU" b="0" baseline="0" dirty="0" smtClean="0"/>
          </a:p>
          <a:p>
            <a:r>
              <a:rPr lang="en-AU" b="0" baseline="0" dirty="0" smtClean="0"/>
              <a:t>The Nymphs usually live on the underside of pebbles and come out to hunt. Nymphs are different to the pupa of butterflies in that they do not form a cocoon. Instead they shed, and gradually change shape at each moult. The Nymph will crawl out of the water for it’s last shed and emerge as a dragonfly.</a:t>
            </a:r>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24</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Distribution and habitat</a:t>
            </a:r>
          </a:p>
          <a:p>
            <a:r>
              <a:rPr lang="en-AU" dirty="0" smtClean="0"/>
              <a:t>This species is common in some metropolitan areas of Melbourne, particularly the basalt plains of the western suburbs. It is widespread in Victoria although is absent from the non-riverine areas of the semi-arid north-west.</a:t>
            </a:r>
          </a:p>
          <a:p>
            <a:r>
              <a:rPr lang="en-AU" b="1" dirty="0" smtClean="0"/>
              <a:t>Biology and bite</a:t>
            </a:r>
          </a:p>
          <a:p>
            <a:r>
              <a:rPr lang="en-AU" dirty="0" smtClean="0"/>
              <a:t>Active both day and night, Mainland Tiger Snakes feed mainly on frogs, but also on a wide variety of other small vertebrates. Females usually give birth to 20–30 live young in late summer or early autumn.</a:t>
            </a:r>
          </a:p>
          <a:p>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25</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Legal</a:t>
            </a:r>
            <a:r>
              <a:rPr lang="en-US" b="1" baseline="0" dirty="0" smtClean="0"/>
              <a:t> Status</a:t>
            </a:r>
            <a:r>
              <a:rPr lang="en-US" dirty="0" smtClean="0"/>
              <a:t/>
            </a:r>
            <a:br>
              <a:rPr lang="en-US" dirty="0" smtClean="0"/>
            </a:br>
            <a:r>
              <a:rPr lang="en-US" dirty="0" smtClean="0"/>
              <a:t>The Growling</a:t>
            </a:r>
            <a:r>
              <a:rPr lang="en-US" baseline="0" dirty="0" smtClean="0"/>
              <a:t> Grass Frog </a:t>
            </a:r>
            <a:r>
              <a:rPr lang="en-US" dirty="0" smtClean="0"/>
              <a:t>is listed as Vulnerable</a:t>
            </a:r>
            <a:r>
              <a:rPr lang="en-US" baseline="0" dirty="0" smtClean="0"/>
              <a:t> </a:t>
            </a:r>
            <a:r>
              <a:rPr lang="en-US" dirty="0" smtClean="0"/>
              <a:t>under the Australian Government </a:t>
            </a:r>
            <a:r>
              <a:rPr lang="en-US" i="1" dirty="0" smtClean="0"/>
              <a:t>Environment Protection and Biodiversity Conservation Act </a:t>
            </a:r>
            <a:r>
              <a:rPr lang="en-US" dirty="0" smtClean="0"/>
              <a:t>1999 (EPBC Act). This means it</a:t>
            </a:r>
            <a:r>
              <a:rPr lang="en-US" baseline="0" dirty="0" smtClean="0"/>
              <a:t> is legally protected.</a:t>
            </a:r>
            <a:endParaRPr lang="en-US" dirty="0" smtClean="0"/>
          </a:p>
          <a:p>
            <a:r>
              <a:rPr lang="en-AU" sz="1200" b="0" i="0" u="none" strike="noStrike" kern="1200" baseline="0" dirty="0" smtClean="0">
                <a:solidFill>
                  <a:schemeClr val="tx1"/>
                </a:solidFill>
                <a:latin typeface="+mn-lt"/>
                <a:ea typeface="+mn-ea"/>
                <a:cs typeface="+mn-cs"/>
              </a:rPr>
              <a:t>The Growling Grass Frog is listed as Endangered under the Victorian Government Flora and Fauna Guarantee Act 1988.</a:t>
            </a:r>
          </a:p>
          <a:p>
            <a:endParaRPr lang="en-AU" sz="1200" b="0" i="0" u="none" strike="noStrike" kern="1200" baseline="0" dirty="0" smtClean="0">
              <a:solidFill>
                <a:schemeClr val="tx1"/>
              </a:solidFill>
              <a:latin typeface="+mn-lt"/>
              <a:ea typeface="+mn-ea"/>
              <a:cs typeface="+mn-cs"/>
            </a:endParaRPr>
          </a:p>
          <a:p>
            <a:r>
              <a:rPr lang="en-AU" b="1" dirty="0" smtClean="0"/>
              <a:t>Habitat</a:t>
            </a:r>
          </a:p>
          <a:p>
            <a:r>
              <a:rPr lang="en-AU" dirty="0" smtClean="0"/>
              <a:t>Growling Grass Frogs like to live amongst reeds, sedges and rushes growing in and along slow moving streams, ponds, lagoons, swamps, lakes and farm dams. </a:t>
            </a:r>
          </a:p>
          <a:p>
            <a:r>
              <a:rPr lang="en-AU" b="1" dirty="0" smtClean="0"/>
              <a:t>Food</a:t>
            </a:r>
          </a:p>
          <a:p>
            <a:r>
              <a:rPr lang="en-AU" b="0" dirty="0" smtClean="0"/>
              <a:t>Tadpoles</a:t>
            </a:r>
            <a:r>
              <a:rPr lang="en-AU" b="0" baseline="0" dirty="0" smtClean="0"/>
              <a:t> eat algae and small water bugs.</a:t>
            </a:r>
          </a:p>
          <a:p>
            <a:r>
              <a:rPr lang="en-AU" b="0" baseline="0" dirty="0" smtClean="0"/>
              <a:t>Growling Grass Frogs eat </a:t>
            </a:r>
            <a:r>
              <a:rPr lang="en-AU" dirty="0" smtClean="0"/>
              <a:t>beetles, termites, cockroaches, moths, butterflies and insect larvae. They</a:t>
            </a:r>
            <a:r>
              <a:rPr lang="en-AU" baseline="0" dirty="0" smtClean="0"/>
              <a:t> can</a:t>
            </a:r>
            <a:r>
              <a:rPr lang="en-AU" dirty="0" smtClean="0"/>
              <a:t> also eat lizards, snakes, fish and other frogs, including smaller members of their own species. </a:t>
            </a:r>
            <a:endParaRPr lang="en-AU" b="0" dirty="0" smtClean="0"/>
          </a:p>
          <a:p>
            <a:r>
              <a:rPr lang="en-AU" b="1" dirty="0" smtClean="0"/>
              <a:t>Behaviour</a:t>
            </a:r>
          </a:p>
          <a:p>
            <a:r>
              <a:rPr lang="en-AU" dirty="0" smtClean="0"/>
              <a:t>Males usually call while floating in open water. The call is several short grunts followed by a long deep growl that lasts for about one second – only the males call. Growling Grass Frogs breed in the spring and summer, usually from November to March. The females lay their eggs in a loose mass amongst floating vegetation. The tadpoles are </a:t>
            </a:r>
            <a:r>
              <a:rPr lang="en-AU" dirty="0" err="1" smtClean="0"/>
              <a:t>pinky</a:t>
            </a:r>
            <a:r>
              <a:rPr lang="en-AU" dirty="0" smtClean="0"/>
              <a:t>-grey with yellowy fins. They can reach 100mm before they metamorphose and turn into frogs.</a:t>
            </a:r>
          </a:p>
          <a:p>
            <a:r>
              <a:rPr lang="en-AU" dirty="0" smtClean="0"/>
              <a:t>The</a:t>
            </a:r>
            <a:r>
              <a:rPr lang="en-AU" baseline="0" dirty="0" smtClean="0"/>
              <a:t> adult frogs</a:t>
            </a:r>
            <a:r>
              <a:rPr lang="en-AU" dirty="0" smtClean="0"/>
              <a:t> are not active hunters; rather, they sit and wait for their prey to come to them. Growling Grass Frogs can</a:t>
            </a:r>
            <a:r>
              <a:rPr lang="en-AU" baseline="0" dirty="0" smtClean="0"/>
              <a:t> move quite long distances (for a frog) to find suitable habitat – up to 700m</a:t>
            </a:r>
          </a:p>
          <a:p>
            <a:r>
              <a:rPr lang="en-AU" b="1" baseline="0" dirty="0" smtClean="0"/>
              <a:t>Predators:</a:t>
            </a:r>
            <a:r>
              <a:rPr lang="en-AU" b="0" baseline="0" dirty="0" smtClean="0"/>
              <a:t> Other Growling Grass Frogs, birds, snakes, cats</a:t>
            </a:r>
            <a:endParaRPr lang="en-AU" b="1" dirty="0" smtClean="0"/>
          </a:p>
          <a:p>
            <a:r>
              <a:rPr lang="en-AU" b="1" dirty="0" smtClean="0"/>
              <a:t>Threats</a:t>
            </a:r>
          </a:p>
          <a:p>
            <a:r>
              <a:rPr lang="en-AU" dirty="0" smtClean="0"/>
              <a:t>Loss and fragmentation of suitable habitat is a continuous threat to Growling Grass Frogs. Polluted and unhealthy waterways</a:t>
            </a:r>
            <a:r>
              <a:rPr lang="en-AU" baseline="0" dirty="0" smtClean="0"/>
              <a:t> are also a threat. </a:t>
            </a:r>
            <a:r>
              <a:rPr lang="en-AU" dirty="0" err="1" smtClean="0"/>
              <a:t>Chytrid</a:t>
            </a:r>
            <a:r>
              <a:rPr lang="en-AU" dirty="0" smtClean="0"/>
              <a:t> fungus, an infectious disease widespread in frog populations in eastern Australia, is also believed to be having a significant effect on Growling Grass Frog populations..</a:t>
            </a: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868B2B3-88C5-4786-9854-D848116B7B70}" type="slidenum">
              <a:rPr lang="en-AU" smtClean="0"/>
              <a:pPr/>
              <a:t>26</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effectLst/>
              </a:rPr>
              <a:t>Habitat</a:t>
            </a:r>
          </a:p>
          <a:p>
            <a:r>
              <a:rPr lang="en-AU" dirty="0" smtClean="0">
                <a:effectLst/>
              </a:rPr>
              <a:t>The nest is a bare chamber in a naturally occurring tree hollow.</a:t>
            </a:r>
            <a:r>
              <a:rPr lang="en-AU" baseline="0" dirty="0" smtClean="0">
                <a:effectLst/>
              </a:rPr>
              <a:t> Most tree hollows are found in Gum Trees, which won’t start developing hollows until they are 80 years old.</a:t>
            </a:r>
            <a:r>
              <a:rPr lang="en-AU" dirty="0" smtClean="0">
                <a:effectLst/>
              </a:rPr>
              <a:t> </a:t>
            </a:r>
          </a:p>
          <a:p>
            <a:r>
              <a:rPr lang="en-AU" b="1" dirty="0" smtClean="0">
                <a:effectLst/>
              </a:rPr>
              <a:t>Food</a:t>
            </a:r>
            <a:r>
              <a:rPr lang="en-AU" dirty="0" smtClean="0">
                <a:effectLst/>
              </a:rPr>
              <a:t> </a:t>
            </a:r>
          </a:p>
          <a:p>
            <a:pPr>
              <a:buNone/>
            </a:pPr>
            <a:r>
              <a:rPr lang="en-US" sz="1200" dirty="0" smtClean="0"/>
              <a:t>They eat insects, mammals, frogs and even snakes (which they will kill by dropping from a height, or bashing against a tree)</a:t>
            </a:r>
            <a:r>
              <a:rPr lang="en-US" sz="1200" baseline="0" dirty="0" smtClean="0"/>
              <a:t> </a:t>
            </a:r>
            <a:r>
              <a:rPr lang="en-AU" dirty="0" smtClean="0">
                <a:effectLst/>
              </a:rPr>
              <a:t>Both sexes share the incubation duties and both care for the young. Other Laughing Kookaburras, usually offspring of the previous one to two years, act as 'helpers' during the breeding season. Every bird in the group shares all parenting duties. </a:t>
            </a:r>
          </a:p>
          <a:p>
            <a:pPr>
              <a:buNone/>
            </a:pPr>
            <a:r>
              <a:rPr lang="en-AU" sz="1200" b="1" i="0" u="none" strike="noStrike" kern="1200" baseline="0" dirty="0" smtClean="0">
                <a:solidFill>
                  <a:schemeClr val="tx1"/>
                </a:solidFill>
                <a:effectLst/>
                <a:latin typeface="+mn-lt"/>
                <a:ea typeface="+mn-ea"/>
                <a:cs typeface="+mn-cs"/>
              </a:rPr>
              <a:t>Behaviour </a:t>
            </a:r>
          </a:p>
          <a:p>
            <a:pPr>
              <a:buNone/>
            </a:pPr>
            <a:r>
              <a:rPr lang="en-AU" dirty="0" smtClean="0">
                <a:effectLst/>
              </a:rPr>
              <a:t>Laughing Kookaburras are believed to pair for life, both</a:t>
            </a:r>
            <a:r>
              <a:rPr lang="en-AU" baseline="0" dirty="0" smtClean="0">
                <a:effectLst/>
              </a:rPr>
              <a:t> parents as well as other ‘helpers’ (often previous babies) look after the young .</a:t>
            </a:r>
            <a:r>
              <a:rPr lang="en-AU" dirty="0" smtClean="0">
                <a:effectLst/>
              </a:rPr>
              <a:t> They breed from August to January.</a:t>
            </a:r>
            <a:r>
              <a:rPr lang="en-AU" baseline="0" dirty="0" smtClean="0">
                <a:effectLst/>
              </a:rPr>
              <a:t> </a:t>
            </a:r>
            <a:r>
              <a:rPr lang="en-AU" dirty="0" smtClean="0">
                <a:effectLst/>
              </a:rPr>
              <a:t>The chuckling voice that gives this species its name is a common and familiar sound and is often sung in a chorus with other individuals. The Laughing Kookaburra also has a shorter '</a:t>
            </a:r>
            <a:r>
              <a:rPr lang="en-AU" dirty="0" err="1" smtClean="0">
                <a:effectLst/>
              </a:rPr>
              <a:t>koooaa</a:t>
            </a:r>
            <a:r>
              <a:rPr lang="en-AU" dirty="0" smtClean="0">
                <a:effectLst/>
              </a:rPr>
              <a:t>', which is normally given when accompanied by other members of its family group. </a:t>
            </a:r>
          </a:p>
          <a:p>
            <a:r>
              <a:rPr lang="en-AU" sz="1200" b="1" i="0" u="none" strike="noStrike" kern="1200" baseline="0" dirty="0" smtClean="0">
                <a:solidFill>
                  <a:schemeClr val="tx1"/>
                </a:solidFill>
                <a:effectLst/>
                <a:latin typeface="+mn-lt"/>
                <a:ea typeface="+mn-ea"/>
                <a:cs typeface="+mn-cs"/>
              </a:rPr>
              <a:t>Predators</a:t>
            </a:r>
          </a:p>
          <a:p>
            <a:r>
              <a:rPr lang="en-AU" sz="1200" b="0" i="0" u="none" strike="noStrike" kern="1200" baseline="0" dirty="0" smtClean="0">
                <a:solidFill>
                  <a:schemeClr val="tx1"/>
                </a:solidFill>
                <a:effectLst/>
                <a:latin typeface="+mn-lt"/>
                <a:ea typeface="+mn-ea"/>
                <a:cs typeface="+mn-cs"/>
              </a:rPr>
              <a:t>Eggs and young birds can be eaten by crows, snakes and rats. Older bids may be eaten by larger birds of prey like the Wedge-tailed Eagle.</a:t>
            </a: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868B2B3-88C5-4786-9854-D848116B7B70}" type="slidenum">
              <a:rPr lang="en-AU" smtClean="0"/>
              <a:pPr/>
              <a:t>27</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mn-lt"/>
                <a:ea typeface="+mn-ea"/>
                <a:cs typeface="+mn-cs"/>
              </a:rPr>
              <a:t>Image 1: </a:t>
            </a:r>
            <a:r>
              <a:rPr lang="en-AU" sz="1200" b="0" i="0" u="none" strike="noStrike" kern="1200" baseline="0" dirty="0" smtClean="0">
                <a:solidFill>
                  <a:schemeClr val="tx1"/>
                </a:solidFill>
                <a:latin typeface="+mn-lt"/>
                <a:ea typeface="+mn-ea"/>
                <a:cs typeface="+mn-cs"/>
              </a:rPr>
              <a:t>Stone tool found along Taylors Creek</a:t>
            </a:r>
          </a:p>
          <a:p>
            <a:r>
              <a:rPr lang="en-AU" sz="1200" b="1" i="0" u="none" strike="noStrike" kern="1200" baseline="0" dirty="0" smtClean="0">
                <a:solidFill>
                  <a:schemeClr val="tx1"/>
                </a:solidFill>
                <a:latin typeface="+mn-lt"/>
                <a:ea typeface="+mn-ea"/>
                <a:cs typeface="+mn-cs"/>
              </a:rPr>
              <a:t>Image 2: </a:t>
            </a:r>
            <a:r>
              <a:rPr lang="en-AU" sz="1200" b="0" i="0" u="none" strike="noStrike" kern="1200" baseline="0" dirty="0" smtClean="0">
                <a:solidFill>
                  <a:schemeClr val="tx1"/>
                </a:solidFill>
                <a:latin typeface="+mn-lt"/>
                <a:ea typeface="+mn-ea"/>
                <a:cs typeface="+mn-cs"/>
              </a:rPr>
              <a:t>Scar Tree where bark was removed for use as a carrying bowl.</a:t>
            </a:r>
          </a:p>
          <a:p>
            <a:endParaRPr lang="en-AU" sz="1200" b="1"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Fire was used in cooler weather to reduce fuel loads and minimise the risk of summer wildfires.</a:t>
            </a:r>
          </a:p>
          <a:p>
            <a:r>
              <a:rPr lang="en-AU" sz="1200" b="0" i="0" u="none" strike="noStrike" kern="1200" baseline="0" dirty="0" smtClean="0">
                <a:solidFill>
                  <a:schemeClr val="tx1"/>
                </a:solidFill>
                <a:latin typeface="+mn-lt"/>
                <a:ea typeface="+mn-ea"/>
                <a:cs typeface="+mn-cs"/>
              </a:rPr>
              <a:t>It was also used to promote fresh growth which attracted kangaroos and wallabies. Fire opens up bare ground favouring food plant species such as the </a:t>
            </a:r>
            <a:r>
              <a:rPr lang="en-AU" sz="1200" b="0" i="0" u="none" strike="noStrike" kern="1200" baseline="0" dirty="0" err="1" smtClean="0">
                <a:solidFill>
                  <a:schemeClr val="tx1"/>
                </a:solidFill>
                <a:latin typeface="+mn-lt"/>
                <a:ea typeface="+mn-ea"/>
                <a:cs typeface="+mn-cs"/>
              </a:rPr>
              <a:t>Murnong</a:t>
            </a:r>
            <a:r>
              <a:rPr lang="en-AU" sz="1200" b="0" i="0" u="none" strike="noStrike" kern="1200" baseline="0" dirty="0" smtClean="0">
                <a:solidFill>
                  <a:schemeClr val="tx1"/>
                </a:solidFill>
                <a:latin typeface="+mn-lt"/>
                <a:ea typeface="+mn-ea"/>
                <a:cs typeface="+mn-cs"/>
              </a:rPr>
              <a:t> or Yam Daisy which was a staple food.</a:t>
            </a:r>
          </a:p>
        </p:txBody>
      </p:sp>
      <p:sp>
        <p:nvSpPr>
          <p:cNvPr id="4" name="Slide Number Placeholder 3"/>
          <p:cNvSpPr>
            <a:spLocks noGrp="1"/>
          </p:cNvSpPr>
          <p:nvPr>
            <p:ph type="sldNum" sz="quarter" idx="10"/>
          </p:nvPr>
        </p:nvSpPr>
        <p:spPr/>
        <p:txBody>
          <a:bodyPr/>
          <a:lstStyle/>
          <a:p>
            <a:fld id="{3868B2B3-88C5-4786-9854-D848116B7B70}" type="slidenum">
              <a:rPr lang="en-AU" smtClean="0"/>
              <a:pPr/>
              <a:t>28</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29</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Image 1: </a:t>
            </a:r>
          </a:p>
          <a:p>
            <a:r>
              <a:rPr lang="en-AU" b="1" baseline="0" dirty="0" smtClean="0"/>
              <a:t>Image 2:</a:t>
            </a:r>
          </a:p>
          <a:p>
            <a:r>
              <a:rPr lang="en-AU" b="1" baseline="0" dirty="0" smtClean="0"/>
              <a:t>Image 3:</a:t>
            </a:r>
          </a:p>
          <a:p>
            <a:r>
              <a:rPr lang="en-AU" b="1" baseline="0" dirty="0" smtClean="0"/>
              <a:t>Image 4:</a:t>
            </a:r>
          </a:p>
          <a:p>
            <a:r>
              <a:rPr lang="en-AU" b="1" baseline="0" dirty="0" smtClean="0"/>
              <a:t>Image 5:</a:t>
            </a:r>
          </a:p>
        </p:txBody>
      </p:sp>
      <p:sp>
        <p:nvSpPr>
          <p:cNvPr id="4" name="Slide Number Placeholder 3"/>
          <p:cNvSpPr>
            <a:spLocks noGrp="1"/>
          </p:cNvSpPr>
          <p:nvPr>
            <p:ph type="sldNum" sz="quarter" idx="10"/>
          </p:nvPr>
        </p:nvSpPr>
        <p:spPr/>
        <p:txBody>
          <a:bodyPr/>
          <a:lstStyle/>
          <a:p>
            <a:fld id="{3868B2B3-88C5-4786-9854-D848116B7B70}" type="slidenum">
              <a:rPr lang="en-AU" smtClean="0"/>
              <a:pPr/>
              <a:t>30</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a:t>
            </a:r>
            <a:r>
              <a:rPr lang="en-AU" baseline="0" dirty="0" smtClean="0"/>
              <a:t> may want to expand on the idea of about genes, or simply say ‘born that way’</a:t>
            </a:r>
          </a:p>
          <a:p>
            <a:endParaRPr lang="en-AU" baseline="0" dirty="0" smtClean="0"/>
          </a:p>
          <a:p>
            <a:r>
              <a:rPr lang="en-AU" baseline="0" dirty="0" smtClean="0"/>
              <a:t>Explain that goats are not native animals. This may be a good point to introduce the idea of native, indigenous and exotic species. The concept of feral animals may also be introduced to older students.</a:t>
            </a:r>
            <a:endParaRPr lang="en-AU" dirty="0"/>
          </a:p>
        </p:txBody>
      </p:sp>
      <p:sp>
        <p:nvSpPr>
          <p:cNvPr id="4" name="Slide Number Placeholder 3"/>
          <p:cNvSpPr>
            <a:spLocks noGrp="1"/>
          </p:cNvSpPr>
          <p:nvPr>
            <p:ph type="sldNum" sz="quarter" idx="10"/>
          </p:nvPr>
        </p:nvSpPr>
        <p:spPr/>
        <p:txBody>
          <a:bodyPr/>
          <a:lstStyle/>
          <a:p>
            <a:fld id="{3868B2B3-88C5-4786-9854-D848116B7B70}" type="slidenum">
              <a:rPr lang="en-AU" smtClean="0"/>
              <a:pPr/>
              <a:t>4</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31</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32</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Image 1: </a:t>
            </a:r>
          </a:p>
          <a:p>
            <a:r>
              <a:rPr lang="en-AU" b="1" baseline="0" dirty="0" smtClean="0"/>
              <a:t>Image 2:</a:t>
            </a:r>
          </a:p>
          <a:p>
            <a:r>
              <a:rPr lang="en-AU" b="1" baseline="0" dirty="0" smtClean="0"/>
              <a:t>Image 3:</a:t>
            </a:r>
          </a:p>
          <a:p>
            <a:r>
              <a:rPr lang="en-AU" b="1" baseline="0" dirty="0" smtClean="0"/>
              <a:t>Image 4:</a:t>
            </a:r>
          </a:p>
          <a:p>
            <a:r>
              <a:rPr lang="en-AU" b="1" baseline="0" dirty="0" smtClean="0"/>
              <a:t>Image 5:</a:t>
            </a:r>
          </a:p>
        </p:txBody>
      </p:sp>
      <p:sp>
        <p:nvSpPr>
          <p:cNvPr id="4" name="Slide Number Placeholder 3"/>
          <p:cNvSpPr>
            <a:spLocks noGrp="1"/>
          </p:cNvSpPr>
          <p:nvPr>
            <p:ph type="sldNum" sz="quarter" idx="10"/>
          </p:nvPr>
        </p:nvSpPr>
        <p:spPr/>
        <p:txBody>
          <a:bodyPr/>
          <a:lstStyle/>
          <a:p>
            <a:fld id="{3868B2B3-88C5-4786-9854-D848116B7B70}" type="slidenum">
              <a:rPr lang="en-AU" smtClean="0"/>
              <a:pPr/>
              <a:t>33</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What can you do?</a:t>
            </a:r>
          </a:p>
          <a:p>
            <a:r>
              <a:rPr lang="en-US" dirty="0" smtClean="0"/>
              <a:t>Join a Friends Group, help to clean up and plant up your local reserve or creek.</a:t>
            </a:r>
          </a:p>
          <a:p>
            <a:r>
              <a:rPr lang="en-US" dirty="0" smtClean="0"/>
              <a:t>Form a </a:t>
            </a:r>
            <a:r>
              <a:rPr lang="en-US" dirty="0" err="1" smtClean="0"/>
              <a:t>Waterwatch</a:t>
            </a:r>
            <a:r>
              <a:rPr lang="en-US" dirty="0" smtClean="0"/>
              <a:t> monitoring group, and keep an eye the creek.</a:t>
            </a:r>
          </a:p>
          <a:p>
            <a:r>
              <a:rPr lang="en-US" dirty="0" smtClean="0"/>
              <a:t>Dispose of garden waste on collection days or recycle in your own garden</a:t>
            </a:r>
          </a:p>
          <a:p>
            <a:r>
              <a:rPr lang="en-US" dirty="0" smtClean="0"/>
              <a:t>Make sure that if you back on to any reserve that plants do not escape from you garden or that dog poo is not thrown over the fence.</a:t>
            </a:r>
          </a:p>
          <a:p>
            <a:r>
              <a:rPr lang="en-US" dirty="0" smtClean="0"/>
              <a:t>Keep an eye on your local reserve and the creek if you see any problems report them to council.</a:t>
            </a:r>
            <a:endParaRPr lang="en-US" sz="1050" dirty="0" smtClean="0"/>
          </a:p>
          <a:p>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34</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35</a:t>
            </a:fld>
            <a:endParaRPr lang="en-AU"/>
          </a:p>
        </p:txBody>
      </p:sp>
    </p:spTree>
    <p:extLst>
      <p:ext uri="{BB962C8B-B14F-4D97-AF65-F5344CB8AC3E}">
        <p14:creationId xmlns:p14="http://schemas.microsoft.com/office/powerpoint/2010/main" val="3098152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Image 1: </a:t>
            </a:r>
            <a:r>
              <a:rPr lang="en-AU" dirty="0" smtClean="0"/>
              <a:t>Escarpment</a:t>
            </a:r>
            <a:r>
              <a:rPr lang="en-AU" baseline="0" dirty="0" smtClean="0"/>
              <a:t> at Sydenham Park off the Calder Freeway next door to Organ Pipes National Park. The escarpment leads down to Jacksons Creek which joins up with Deep Creek in this valley to form the Maribyrnong River.</a:t>
            </a:r>
          </a:p>
          <a:p>
            <a:r>
              <a:rPr lang="en-AU" b="1" baseline="0" dirty="0" smtClean="0"/>
              <a:t>Image 2: </a:t>
            </a:r>
            <a:r>
              <a:rPr lang="en-AU" baseline="0" dirty="0" smtClean="0"/>
              <a:t>Wetland in Cairnlea</a:t>
            </a:r>
          </a:p>
          <a:p>
            <a:r>
              <a:rPr lang="en-AU" b="1" baseline="0" dirty="0" smtClean="0"/>
              <a:t>Image 3: </a:t>
            </a:r>
            <a:r>
              <a:rPr lang="en-AU" baseline="0" dirty="0" smtClean="0"/>
              <a:t>Isabella Williams Grassland Reserve in St Albans.</a:t>
            </a:r>
          </a:p>
        </p:txBody>
      </p:sp>
      <p:sp>
        <p:nvSpPr>
          <p:cNvPr id="4" name="Slide Number Placeholder 3"/>
          <p:cNvSpPr>
            <a:spLocks noGrp="1"/>
          </p:cNvSpPr>
          <p:nvPr>
            <p:ph type="sldNum" sz="quarter" idx="10"/>
          </p:nvPr>
        </p:nvSpPr>
        <p:spPr/>
        <p:txBody>
          <a:bodyPr/>
          <a:lstStyle/>
          <a:p>
            <a:fld id="{3868B2B3-88C5-4786-9854-D848116B7B70}" type="slidenum">
              <a:rPr lang="en-AU" smtClean="0"/>
              <a:pPr/>
              <a:t>5</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Biodiversity - the variety of life on Earth and the natural patterns it forms</a:t>
            </a:r>
          </a:p>
          <a:p>
            <a:r>
              <a:rPr lang="en-AU" sz="1200" kern="1200" dirty="0" smtClean="0">
                <a:solidFill>
                  <a:schemeClr val="tx1"/>
                </a:solidFill>
                <a:effectLst/>
                <a:latin typeface="+mn-lt"/>
                <a:ea typeface="+mn-ea"/>
                <a:cs typeface="+mn-cs"/>
              </a:rPr>
              <a:t>Bio = Life, Diversity = Difference</a:t>
            </a:r>
          </a:p>
          <a:p>
            <a:r>
              <a:rPr lang="en-AU" sz="1200" kern="1200" dirty="0" smtClean="0">
                <a:solidFill>
                  <a:schemeClr val="tx1"/>
                </a:solidFill>
                <a:effectLst/>
                <a:latin typeface="+mn-lt"/>
                <a:ea typeface="+mn-ea"/>
                <a:cs typeface="+mn-cs"/>
              </a:rPr>
              <a:t>Biodiversity has three parts: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Species Diversity -</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variety of different species e.g. Golden sun-moth, Eastern Grey Kangaroo, Kookaburra.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Genetic Diversity - the variety within each species e.g. One Tiger snake might have distinct stripes, another may look brown.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Ecosystem Diversity</a:t>
            </a:r>
            <a:r>
              <a:rPr lang="en-AU" sz="1200" b="1" kern="1200" dirty="0" smtClean="0">
                <a:solidFill>
                  <a:schemeClr val="tx1"/>
                </a:solidFill>
                <a:effectLst/>
                <a:latin typeface="+mn-lt"/>
                <a:ea typeface="+mn-ea"/>
                <a:cs typeface="+mn-cs"/>
              </a:rPr>
              <a:t> - </a:t>
            </a:r>
            <a:r>
              <a:rPr lang="en-AU" sz="1200" kern="1200" dirty="0" smtClean="0">
                <a:solidFill>
                  <a:schemeClr val="tx1"/>
                </a:solidFill>
                <a:effectLst/>
                <a:latin typeface="+mn-lt"/>
                <a:ea typeface="+mn-ea"/>
                <a:cs typeface="+mn-cs"/>
              </a:rPr>
              <a:t>the variety of different ecosystems e.g. Plains Grassland, and Escarpment </a:t>
            </a:r>
            <a:r>
              <a:rPr lang="en-AU" sz="1200" kern="1200" dirty="0" err="1" smtClean="0">
                <a:solidFill>
                  <a:schemeClr val="tx1"/>
                </a:solidFill>
                <a:effectLst/>
                <a:latin typeface="+mn-lt"/>
                <a:ea typeface="+mn-ea"/>
                <a:cs typeface="+mn-cs"/>
              </a:rPr>
              <a:t>Shrubland</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is important here to point</a:t>
            </a:r>
            <a:r>
              <a:rPr lang="en-AU" sz="1200" kern="1200" baseline="0" dirty="0" smtClean="0">
                <a:solidFill>
                  <a:schemeClr val="tx1"/>
                </a:solidFill>
                <a:effectLst/>
                <a:latin typeface="+mn-lt"/>
                <a:ea typeface="+mn-ea"/>
                <a:cs typeface="+mn-cs"/>
              </a:rPr>
              <a:t> out that Biodiversity is not just different living things, and different landscapes, but also the interaction between these things- including non-living elements like sun, soil and climate.</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It is also important to note here that we are also animals, we form part of the ecosystem.</a:t>
            </a:r>
            <a:endParaRPr lang="en-AU" sz="1200" kern="1200" dirty="0" smtClean="0">
              <a:solidFill>
                <a:schemeClr val="tx1"/>
              </a:solidFill>
              <a:effectLst/>
              <a:latin typeface="+mn-lt"/>
              <a:ea typeface="+mn-ea"/>
              <a:cs typeface="+mn-cs"/>
            </a:endParaRPr>
          </a:p>
          <a:p>
            <a:endParaRPr lang="en-AU"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6</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During this time soft bodied animals lived in the ocean, but the only multi-celled organisms on land was algae.</a:t>
            </a:r>
          </a:p>
          <a:p>
            <a:endParaRPr lang="en-AU" baseline="0" dirty="0" smtClean="0"/>
          </a:p>
          <a:p>
            <a:r>
              <a:rPr lang="en-AU" baseline="0" dirty="0" smtClean="0"/>
              <a:t>To explore time periods further see Melbourne Museums “600 million years – Victoria evolves http://museumvictoria.com.au/melbournemuseum/discoverycentre/600-million-years/</a:t>
            </a:r>
          </a:p>
        </p:txBody>
      </p:sp>
      <p:sp>
        <p:nvSpPr>
          <p:cNvPr id="4" name="Slide Number Placeholder 3"/>
          <p:cNvSpPr>
            <a:spLocks noGrp="1"/>
          </p:cNvSpPr>
          <p:nvPr>
            <p:ph type="sldNum" sz="quarter" idx="10"/>
          </p:nvPr>
        </p:nvSpPr>
        <p:spPr/>
        <p:txBody>
          <a:bodyPr/>
          <a:lstStyle/>
          <a:p>
            <a:fld id="{3868B2B3-88C5-4786-9854-D848116B7B70}" type="slidenum">
              <a:rPr lang="en-AU" smtClean="0"/>
              <a:pPr/>
              <a:t>7</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Lava: molten rock from volcanoes</a:t>
            </a:r>
          </a:p>
          <a:p>
            <a:endParaRPr lang="en-AU" baseline="0" dirty="0" smtClean="0"/>
          </a:p>
          <a:p>
            <a:r>
              <a:rPr lang="en-AU" baseline="0" dirty="0" smtClean="0"/>
              <a:t>Volcanoes around Melbourne: </a:t>
            </a:r>
            <a:r>
              <a:rPr lang="en-US" dirty="0" smtClean="0"/>
              <a:t>In the west Mt </a:t>
            </a:r>
            <a:r>
              <a:rPr lang="en-US" dirty="0" err="1" smtClean="0"/>
              <a:t>Warrenheip</a:t>
            </a:r>
            <a:r>
              <a:rPr lang="en-US" dirty="0" smtClean="0"/>
              <a:t>, Mt </a:t>
            </a:r>
            <a:r>
              <a:rPr lang="en-US" dirty="0" err="1" smtClean="0"/>
              <a:t>Derrimut</a:t>
            </a:r>
            <a:r>
              <a:rPr lang="en-US" dirty="0" smtClean="0"/>
              <a:t> and the Organ Pipes, and to the north is Mt Macedon, Hanging Rock and Mt Cooper. </a:t>
            </a:r>
          </a:p>
          <a:p>
            <a:endParaRPr lang="en-AU" baseline="0" dirty="0" smtClean="0"/>
          </a:p>
          <a:p>
            <a:r>
              <a:rPr lang="en-AU" baseline="0" dirty="0" smtClean="0"/>
              <a:t>Although many are not technically considered extinct. These volcanoes are not likely to erupt! They have been quiet for a very long time. Mt Derrimut near Sunbury last erupted about 3 million years ago.</a:t>
            </a:r>
          </a:p>
          <a:p>
            <a:endParaRPr lang="en-AU" baseline="0" dirty="0" smtClean="0"/>
          </a:p>
          <a:p>
            <a:r>
              <a:rPr lang="en-AU" baseline="0" dirty="0" err="1" smtClean="0"/>
              <a:t>Megafauna</a:t>
            </a:r>
            <a:r>
              <a:rPr lang="en-AU" baseline="0" dirty="0" smtClean="0"/>
              <a:t> was around from 2.6 million years ago</a:t>
            </a:r>
          </a:p>
        </p:txBody>
      </p:sp>
      <p:sp>
        <p:nvSpPr>
          <p:cNvPr id="4" name="Slide Number Placeholder 3"/>
          <p:cNvSpPr>
            <a:spLocks noGrp="1"/>
          </p:cNvSpPr>
          <p:nvPr>
            <p:ph type="sldNum" sz="quarter" idx="10"/>
          </p:nvPr>
        </p:nvSpPr>
        <p:spPr/>
        <p:txBody>
          <a:bodyPr/>
          <a:lstStyle/>
          <a:p>
            <a:fld id="{3868B2B3-88C5-4786-9854-D848116B7B70}" type="slidenum">
              <a:rPr lang="en-AU" smtClean="0"/>
              <a:pPr/>
              <a:t>8</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Image 1: </a:t>
            </a:r>
            <a:r>
              <a:rPr lang="en-AU" b="0" baseline="0" dirty="0" smtClean="0"/>
              <a:t>Water causing runnels in sand.</a:t>
            </a:r>
            <a:endParaRPr lang="en-AU" b="1" baseline="0" dirty="0" smtClean="0"/>
          </a:p>
          <a:p>
            <a:r>
              <a:rPr lang="en-AU" b="1" baseline="0" dirty="0" smtClean="0"/>
              <a:t>Image 2: </a:t>
            </a:r>
            <a:r>
              <a:rPr lang="en-AU" b="0" baseline="0" dirty="0" smtClean="0"/>
              <a:t>The Organ Pipes at Organ Pipes National Park. This is an example of where the rock was harder and did not erode away.</a:t>
            </a:r>
          </a:p>
          <a:p>
            <a:endParaRPr lang="en-AU" b="0" baseline="0" dirty="0" smtClean="0"/>
          </a:p>
          <a:p>
            <a:r>
              <a:rPr lang="en-AU" b="0" baseline="0" dirty="0" smtClean="0"/>
              <a:t>The erosion of the basalt lava can be likened to when you see runnels in the sand at the ocean. You could show the students how water moves sand and soil by tilting a tray of sand and pouring a bucket of water over it.</a:t>
            </a:r>
          </a:p>
          <a:p>
            <a:endParaRPr lang="en-AU" b="0" baseline="0" dirty="0" smtClean="0"/>
          </a:p>
          <a:p>
            <a:r>
              <a:rPr lang="en-AU" b="0" baseline="0" dirty="0" smtClean="0"/>
              <a:t>Humans arrived 50 000 – 60 000 years ago.</a:t>
            </a:r>
          </a:p>
          <a:p>
            <a:endParaRPr lang="en-AU" b="0" baseline="0" dirty="0" smtClean="0"/>
          </a:p>
          <a:p>
            <a:endParaRPr lang="en-AU" b="1" baseline="0" dirty="0" smtClean="0"/>
          </a:p>
        </p:txBody>
      </p:sp>
      <p:sp>
        <p:nvSpPr>
          <p:cNvPr id="4" name="Slide Number Placeholder 3"/>
          <p:cNvSpPr>
            <a:spLocks noGrp="1"/>
          </p:cNvSpPr>
          <p:nvPr>
            <p:ph type="sldNum" sz="quarter" idx="10"/>
          </p:nvPr>
        </p:nvSpPr>
        <p:spPr/>
        <p:txBody>
          <a:bodyPr/>
          <a:lstStyle/>
          <a:p>
            <a:fld id="{3868B2B3-88C5-4786-9854-D848116B7B70}" type="slidenum">
              <a:rPr lang="en-AU" smtClean="0"/>
              <a:pPr/>
              <a:t>9</a:t>
            </a:fld>
            <a:endParaRPr lang="en-AU"/>
          </a:p>
        </p:txBody>
      </p:sp>
    </p:spTree>
    <p:extLst>
      <p:ext uri="{BB962C8B-B14F-4D97-AF65-F5344CB8AC3E}">
        <p14:creationId xmlns:p14="http://schemas.microsoft.com/office/powerpoint/2010/main" val="174034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baseline="0" dirty="0" smtClean="0"/>
              <a:t>The ‘activity’ being the buckling and folding of the land, volcanoes, weather and river formation.</a:t>
            </a:r>
          </a:p>
          <a:p>
            <a:endParaRPr lang="en-AU" b="0" baseline="0" dirty="0" smtClean="0"/>
          </a:p>
          <a:p>
            <a:r>
              <a:rPr lang="en-AU" b="0" baseline="0" dirty="0" smtClean="0"/>
              <a:t>Reeds: Grass-like plants of wet places</a:t>
            </a:r>
          </a:p>
        </p:txBody>
      </p:sp>
      <p:sp>
        <p:nvSpPr>
          <p:cNvPr id="4" name="Slide Number Placeholder 3"/>
          <p:cNvSpPr>
            <a:spLocks noGrp="1"/>
          </p:cNvSpPr>
          <p:nvPr>
            <p:ph type="sldNum" sz="quarter" idx="10"/>
          </p:nvPr>
        </p:nvSpPr>
        <p:spPr/>
        <p:txBody>
          <a:bodyPr/>
          <a:lstStyle/>
          <a:p>
            <a:fld id="{3868B2B3-88C5-4786-9854-D848116B7B70}" type="slidenum">
              <a:rPr lang="en-AU" smtClean="0"/>
              <a:pPr/>
              <a:t>10</a:t>
            </a:fld>
            <a:endParaRPr lang="en-AU"/>
          </a:p>
        </p:txBody>
      </p:sp>
    </p:spTree>
    <p:extLst>
      <p:ext uri="{BB962C8B-B14F-4D97-AF65-F5344CB8AC3E}">
        <p14:creationId xmlns:p14="http://schemas.microsoft.com/office/powerpoint/2010/main" val="1740349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2" descr="BRIM0008_PP_CorpCv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ChangeArrowheads="1"/>
          </p:cNvSpPr>
          <p:nvPr/>
        </p:nvSpPr>
        <p:spPr bwMode="auto">
          <a:xfrm>
            <a:off x="931863" y="1125538"/>
            <a:ext cx="3184525" cy="701675"/>
          </a:xfrm>
          <a:prstGeom prst="rect">
            <a:avLst/>
          </a:prstGeom>
          <a:noFill/>
          <a:ln>
            <a:noFill/>
          </a:ln>
          <a:effectLst/>
          <a:extLst>
            <a:ext uri="{909E8E84-426E-40DD-AFC4-6F175D3DCCD1}">
              <a14:hiddenFill xmlns:a14="http://schemas.microsoft.com/office/drawing/2010/main">
                <a:solidFill>
                  <a:srgbClr val="598FA7"/>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20000"/>
              </a:spcBef>
              <a:buClr>
                <a:srgbClr val="002C5A"/>
              </a:buClr>
            </a:pPr>
            <a:r>
              <a:rPr lang="en-US" sz="4000" b="1">
                <a:solidFill>
                  <a:schemeClr val="bg1"/>
                </a:solidFill>
                <a:latin typeface="Verdana" pitchFamily="34" charset="0"/>
              </a:rPr>
              <a:t>Brimbank</a:t>
            </a:r>
          </a:p>
        </p:txBody>
      </p:sp>
      <p:sp>
        <p:nvSpPr>
          <p:cNvPr id="5124" name="Rectangle 4"/>
          <p:cNvSpPr>
            <a:spLocks noChangeArrowheads="1"/>
          </p:cNvSpPr>
          <p:nvPr/>
        </p:nvSpPr>
        <p:spPr bwMode="auto">
          <a:xfrm>
            <a:off x="931863" y="1816100"/>
            <a:ext cx="640556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800"/>
          </a:p>
        </p:txBody>
      </p:sp>
      <p:sp>
        <p:nvSpPr>
          <p:cNvPr id="5125" name="Rectangle 5"/>
          <p:cNvSpPr>
            <a:spLocks noGrp="1" noChangeArrowheads="1"/>
          </p:cNvSpPr>
          <p:nvPr>
            <p:ph type="ctrTitle" sz="quarter"/>
          </p:nvPr>
        </p:nvSpPr>
        <p:spPr/>
        <p:txBody>
          <a:bodyPr/>
          <a:lstStyle>
            <a:lvl1pPr>
              <a:defRPr/>
            </a:lvl1pPr>
          </a:lstStyle>
          <a:p>
            <a:pPr lvl="0"/>
            <a:r>
              <a:rPr lang="en-US" noProof="0" smtClean="0"/>
              <a:t>Click to edit Master title style</a:t>
            </a:r>
          </a:p>
        </p:txBody>
      </p:sp>
      <p:sp>
        <p:nvSpPr>
          <p:cNvPr id="5126" name="Rectangle 6"/>
          <p:cNvSpPr>
            <a:spLocks noGrp="1" noChangeArrowheads="1"/>
          </p:cNvSpPr>
          <p:nvPr>
            <p:ph type="subTitle" sz="quarter" idx="1"/>
          </p:nvPr>
        </p:nvSpPr>
        <p:spPr/>
        <p:txBody>
          <a:bodyPr/>
          <a:lstStyle>
            <a:lvl1pPr marL="0" indent="0">
              <a:defRPr/>
            </a:lvl1pPr>
          </a:lstStyle>
          <a:p>
            <a:pPr lvl="0"/>
            <a:r>
              <a:rPr lang="en-US" noProof="0" smtClean="0"/>
              <a:t>Click to edit Master subtitle style</a:t>
            </a:r>
          </a:p>
        </p:txBody>
      </p:sp>
      <p:grpSp>
        <p:nvGrpSpPr>
          <p:cNvPr id="5127" name="Group 7"/>
          <p:cNvGrpSpPr>
            <a:grpSpLocks/>
          </p:cNvGrpSpPr>
          <p:nvPr/>
        </p:nvGrpSpPr>
        <p:grpSpPr bwMode="auto">
          <a:xfrm>
            <a:off x="7694613" y="115888"/>
            <a:ext cx="914400" cy="1281112"/>
            <a:chOff x="2251" y="1280"/>
            <a:chExt cx="1257" cy="1760"/>
          </a:xfrm>
        </p:grpSpPr>
        <p:sp>
          <p:nvSpPr>
            <p:cNvPr id="5128" name="AutoShape 8"/>
            <p:cNvSpPr>
              <a:spLocks noChangeAspect="1" noChangeArrowheads="1" noTextEdit="1"/>
            </p:cNvSpPr>
            <p:nvPr/>
          </p:nvSpPr>
          <p:spPr bwMode="auto">
            <a:xfrm>
              <a:off x="2252" y="1280"/>
              <a:ext cx="1256" cy="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5129" name="Freeform 9"/>
            <p:cNvSpPr>
              <a:spLocks/>
            </p:cNvSpPr>
            <p:nvPr/>
          </p:nvSpPr>
          <p:spPr bwMode="auto">
            <a:xfrm>
              <a:off x="2251" y="1284"/>
              <a:ext cx="1255" cy="1756"/>
            </a:xfrm>
            <a:custGeom>
              <a:avLst/>
              <a:gdLst>
                <a:gd name="T0" fmla="*/ 0 w 2509"/>
                <a:gd name="T1" fmla="*/ 0 h 3511"/>
                <a:gd name="T2" fmla="*/ 2509 w 2509"/>
                <a:gd name="T3" fmla="*/ 0 h 3511"/>
                <a:gd name="T4" fmla="*/ 2509 w 2509"/>
                <a:gd name="T5" fmla="*/ 3361 h 3511"/>
                <a:gd name="T6" fmla="*/ 2507 w 2509"/>
                <a:gd name="T7" fmla="*/ 3389 h 3511"/>
                <a:gd name="T8" fmla="*/ 2501 w 2509"/>
                <a:gd name="T9" fmla="*/ 3415 h 3511"/>
                <a:gd name="T10" fmla="*/ 2494 w 2509"/>
                <a:gd name="T11" fmla="*/ 3436 h 3511"/>
                <a:gd name="T12" fmla="*/ 2483 w 2509"/>
                <a:gd name="T13" fmla="*/ 3454 h 3511"/>
                <a:gd name="T14" fmla="*/ 2471 w 2509"/>
                <a:gd name="T15" fmla="*/ 3469 h 3511"/>
                <a:gd name="T16" fmla="*/ 2458 w 2509"/>
                <a:gd name="T17" fmla="*/ 3482 h 3511"/>
                <a:gd name="T18" fmla="*/ 2443 w 2509"/>
                <a:gd name="T19" fmla="*/ 3492 h 3511"/>
                <a:gd name="T20" fmla="*/ 2428 w 2509"/>
                <a:gd name="T21" fmla="*/ 3498 h 3511"/>
                <a:gd name="T22" fmla="*/ 2412 w 2509"/>
                <a:gd name="T23" fmla="*/ 3504 h 3511"/>
                <a:gd name="T24" fmla="*/ 2397 w 2509"/>
                <a:gd name="T25" fmla="*/ 3508 h 3511"/>
                <a:gd name="T26" fmla="*/ 2383 w 2509"/>
                <a:gd name="T27" fmla="*/ 3510 h 3511"/>
                <a:gd name="T28" fmla="*/ 2371 w 2509"/>
                <a:gd name="T29" fmla="*/ 3511 h 3511"/>
                <a:gd name="T30" fmla="*/ 2346 w 2509"/>
                <a:gd name="T31" fmla="*/ 3511 h 3511"/>
                <a:gd name="T32" fmla="*/ 163 w 2509"/>
                <a:gd name="T33" fmla="*/ 3278 h 3511"/>
                <a:gd name="T34" fmla="*/ 132 w 2509"/>
                <a:gd name="T35" fmla="*/ 3273 h 3511"/>
                <a:gd name="T36" fmla="*/ 107 w 2509"/>
                <a:gd name="T37" fmla="*/ 3265 h 3511"/>
                <a:gd name="T38" fmla="*/ 83 w 2509"/>
                <a:gd name="T39" fmla="*/ 3253 h 3511"/>
                <a:gd name="T40" fmla="*/ 64 w 2509"/>
                <a:gd name="T41" fmla="*/ 3239 h 3511"/>
                <a:gd name="T42" fmla="*/ 48 w 2509"/>
                <a:gd name="T43" fmla="*/ 3223 h 3511"/>
                <a:gd name="T44" fmla="*/ 35 w 2509"/>
                <a:gd name="T45" fmla="*/ 3206 h 3511"/>
                <a:gd name="T46" fmla="*/ 24 w 2509"/>
                <a:gd name="T47" fmla="*/ 3189 h 3511"/>
                <a:gd name="T48" fmla="*/ 17 w 2509"/>
                <a:gd name="T49" fmla="*/ 3171 h 3511"/>
                <a:gd name="T50" fmla="*/ 11 w 2509"/>
                <a:gd name="T51" fmla="*/ 3154 h 3511"/>
                <a:gd name="T52" fmla="*/ 6 w 2509"/>
                <a:gd name="T53" fmla="*/ 3138 h 3511"/>
                <a:gd name="T54" fmla="*/ 3 w 2509"/>
                <a:gd name="T55" fmla="*/ 3124 h 3511"/>
                <a:gd name="T56" fmla="*/ 1 w 2509"/>
                <a:gd name="T57" fmla="*/ 3111 h 3511"/>
                <a:gd name="T58" fmla="*/ 0 w 2509"/>
                <a:gd name="T59" fmla="*/ 3102 h 3511"/>
                <a:gd name="T60" fmla="*/ 0 w 2509"/>
                <a:gd name="T61" fmla="*/ 0 h 3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09" h="3511">
                  <a:moveTo>
                    <a:pt x="0" y="0"/>
                  </a:moveTo>
                  <a:lnTo>
                    <a:pt x="2509" y="0"/>
                  </a:lnTo>
                  <a:lnTo>
                    <a:pt x="2509" y="3361"/>
                  </a:lnTo>
                  <a:lnTo>
                    <a:pt x="2507" y="3389"/>
                  </a:lnTo>
                  <a:lnTo>
                    <a:pt x="2501" y="3415"/>
                  </a:lnTo>
                  <a:lnTo>
                    <a:pt x="2494" y="3436"/>
                  </a:lnTo>
                  <a:lnTo>
                    <a:pt x="2483" y="3454"/>
                  </a:lnTo>
                  <a:lnTo>
                    <a:pt x="2471" y="3469"/>
                  </a:lnTo>
                  <a:lnTo>
                    <a:pt x="2458" y="3482"/>
                  </a:lnTo>
                  <a:lnTo>
                    <a:pt x="2443" y="3492"/>
                  </a:lnTo>
                  <a:lnTo>
                    <a:pt x="2428" y="3498"/>
                  </a:lnTo>
                  <a:lnTo>
                    <a:pt x="2412" y="3504"/>
                  </a:lnTo>
                  <a:lnTo>
                    <a:pt x="2397" y="3508"/>
                  </a:lnTo>
                  <a:lnTo>
                    <a:pt x="2383" y="3510"/>
                  </a:lnTo>
                  <a:lnTo>
                    <a:pt x="2371" y="3511"/>
                  </a:lnTo>
                  <a:lnTo>
                    <a:pt x="2346" y="3511"/>
                  </a:lnTo>
                  <a:lnTo>
                    <a:pt x="163" y="3278"/>
                  </a:lnTo>
                  <a:lnTo>
                    <a:pt x="132" y="3273"/>
                  </a:lnTo>
                  <a:lnTo>
                    <a:pt x="107" y="3265"/>
                  </a:lnTo>
                  <a:lnTo>
                    <a:pt x="83" y="3253"/>
                  </a:lnTo>
                  <a:lnTo>
                    <a:pt x="64" y="3239"/>
                  </a:lnTo>
                  <a:lnTo>
                    <a:pt x="48" y="3223"/>
                  </a:lnTo>
                  <a:lnTo>
                    <a:pt x="35" y="3206"/>
                  </a:lnTo>
                  <a:lnTo>
                    <a:pt x="24" y="3189"/>
                  </a:lnTo>
                  <a:lnTo>
                    <a:pt x="17" y="3171"/>
                  </a:lnTo>
                  <a:lnTo>
                    <a:pt x="11" y="3154"/>
                  </a:lnTo>
                  <a:lnTo>
                    <a:pt x="6" y="3138"/>
                  </a:lnTo>
                  <a:lnTo>
                    <a:pt x="3" y="3124"/>
                  </a:lnTo>
                  <a:lnTo>
                    <a:pt x="1" y="3111"/>
                  </a:lnTo>
                  <a:lnTo>
                    <a:pt x="0" y="3102"/>
                  </a:lnTo>
                  <a:lnTo>
                    <a:pt x="0" y="0"/>
                  </a:lnTo>
                  <a:close/>
                </a:path>
              </a:pathLst>
            </a:custGeom>
            <a:solidFill>
              <a:srgbClr val="000066"/>
            </a:solidFill>
            <a:ln w="0">
              <a:solidFill>
                <a:srgbClr val="000066"/>
              </a:solidFill>
              <a:prstDash val="solid"/>
              <a:round/>
              <a:headEnd/>
              <a:tailEnd/>
            </a:ln>
          </p:spPr>
          <p:txBody>
            <a:bodyPr/>
            <a:lstStyle/>
            <a:p>
              <a:endParaRPr lang="en-AU"/>
            </a:p>
          </p:txBody>
        </p:sp>
        <p:sp>
          <p:nvSpPr>
            <p:cNvPr id="5130" name="Freeform 10"/>
            <p:cNvSpPr>
              <a:spLocks/>
            </p:cNvSpPr>
            <p:nvPr/>
          </p:nvSpPr>
          <p:spPr bwMode="auto">
            <a:xfrm>
              <a:off x="2466" y="1553"/>
              <a:ext cx="830" cy="656"/>
            </a:xfrm>
            <a:custGeom>
              <a:avLst/>
              <a:gdLst>
                <a:gd name="T0" fmla="*/ 1120 w 1661"/>
                <a:gd name="T1" fmla="*/ 19 h 1311"/>
                <a:gd name="T2" fmla="*/ 1422 w 1661"/>
                <a:gd name="T3" fmla="*/ 113 h 1311"/>
                <a:gd name="T4" fmla="*/ 1657 w 1661"/>
                <a:gd name="T5" fmla="*/ 247 h 1311"/>
                <a:gd name="T6" fmla="*/ 1594 w 1661"/>
                <a:gd name="T7" fmla="*/ 220 h 1311"/>
                <a:gd name="T8" fmla="*/ 1460 w 1661"/>
                <a:gd name="T9" fmla="*/ 174 h 1311"/>
                <a:gd name="T10" fmla="*/ 1270 w 1661"/>
                <a:gd name="T11" fmla="*/ 131 h 1311"/>
                <a:gd name="T12" fmla="*/ 1039 w 1661"/>
                <a:gd name="T13" fmla="*/ 113 h 1311"/>
                <a:gd name="T14" fmla="*/ 784 w 1661"/>
                <a:gd name="T15" fmla="*/ 141 h 1311"/>
                <a:gd name="T16" fmla="*/ 519 w 1661"/>
                <a:gd name="T17" fmla="*/ 235 h 1311"/>
                <a:gd name="T18" fmla="*/ 264 w 1661"/>
                <a:gd name="T19" fmla="*/ 414 h 1311"/>
                <a:gd name="T20" fmla="*/ 314 w 1661"/>
                <a:gd name="T21" fmla="*/ 380 h 1311"/>
                <a:gd name="T22" fmla="*/ 426 w 1661"/>
                <a:gd name="T23" fmla="*/ 319 h 1311"/>
                <a:gd name="T24" fmla="*/ 594 w 1661"/>
                <a:gd name="T25" fmla="*/ 256 h 1311"/>
                <a:gd name="T26" fmla="*/ 809 w 1661"/>
                <a:gd name="T27" fmla="*/ 217 h 1311"/>
                <a:gd name="T28" fmla="*/ 1064 w 1661"/>
                <a:gd name="T29" fmla="*/ 226 h 1311"/>
                <a:gd name="T30" fmla="*/ 1354 w 1661"/>
                <a:gd name="T31" fmla="*/ 309 h 1311"/>
                <a:gd name="T32" fmla="*/ 1497 w 1661"/>
                <a:gd name="T33" fmla="*/ 382 h 1311"/>
                <a:gd name="T34" fmla="*/ 1412 w 1661"/>
                <a:gd name="T35" fmla="*/ 355 h 1311"/>
                <a:gd name="T36" fmla="*/ 1259 w 1661"/>
                <a:gd name="T37" fmla="*/ 322 h 1311"/>
                <a:gd name="T38" fmla="*/ 1059 w 1661"/>
                <a:gd name="T39" fmla="*/ 305 h 1311"/>
                <a:gd name="T40" fmla="*/ 827 w 1661"/>
                <a:gd name="T41" fmla="*/ 327 h 1311"/>
                <a:gd name="T42" fmla="*/ 585 w 1661"/>
                <a:gd name="T43" fmla="*/ 408 h 1311"/>
                <a:gd name="T44" fmla="*/ 351 w 1661"/>
                <a:gd name="T45" fmla="*/ 570 h 1311"/>
                <a:gd name="T46" fmla="*/ 387 w 1661"/>
                <a:gd name="T47" fmla="*/ 547 h 1311"/>
                <a:gd name="T48" fmla="*/ 490 w 1661"/>
                <a:gd name="T49" fmla="*/ 498 h 1311"/>
                <a:gd name="T50" fmla="*/ 649 w 1661"/>
                <a:gd name="T51" fmla="*/ 447 h 1311"/>
                <a:gd name="T52" fmla="*/ 855 w 1661"/>
                <a:gd name="T53" fmla="*/ 419 h 1311"/>
                <a:gd name="T54" fmla="*/ 1095 w 1661"/>
                <a:gd name="T55" fmla="*/ 440 h 1311"/>
                <a:gd name="T56" fmla="*/ 1361 w 1661"/>
                <a:gd name="T57" fmla="*/ 533 h 1311"/>
                <a:gd name="T58" fmla="*/ 1310 w 1661"/>
                <a:gd name="T59" fmla="*/ 527 h 1311"/>
                <a:gd name="T60" fmla="*/ 1179 w 1661"/>
                <a:gd name="T61" fmla="*/ 516 h 1311"/>
                <a:gd name="T62" fmla="*/ 954 w 1661"/>
                <a:gd name="T63" fmla="*/ 515 h 1311"/>
                <a:gd name="T64" fmla="*/ 766 w 1661"/>
                <a:gd name="T65" fmla="*/ 538 h 1311"/>
                <a:gd name="T66" fmla="*/ 646 w 1661"/>
                <a:gd name="T67" fmla="*/ 572 h 1311"/>
                <a:gd name="T68" fmla="*/ 536 w 1661"/>
                <a:gd name="T69" fmla="*/ 623 h 1311"/>
                <a:gd name="T70" fmla="*/ 438 w 1661"/>
                <a:gd name="T71" fmla="*/ 704 h 1311"/>
                <a:gd name="T72" fmla="*/ 377 w 1661"/>
                <a:gd name="T73" fmla="*/ 823 h 1311"/>
                <a:gd name="T74" fmla="*/ 381 w 1661"/>
                <a:gd name="T75" fmla="*/ 978 h 1311"/>
                <a:gd name="T76" fmla="*/ 479 w 1661"/>
                <a:gd name="T77" fmla="*/ 1117 h 1311"/>
                <a:gd name="T78" fmla="*/ 658 w 1661"/>
                <a:gd name="T79" fmla="*/ 1221 h 1311"/>
                <a:gd name="T80" fmla="*/ 900 w 1661"/>
                <a:gd name="T81" fmla="*/ 1284 h 1311"/>
                <a:gd name="T82" fmla="*/ 1060 w 1661"/>
                <a:gd name="T83" fmla="*/ 1306 h 1311"/>
                <a:gd name="T84" fmla="*/ 868 w 1661"/>
                <a:gd name="T85" fmla="*/ 1308 h 1311"/>
                <a:gd name="T86" fmla="*/ 632 w 1661"/>
                <a:gd name="T87" fmla="*/ 1271 h 1311"/>
                <a:gd name="T88" fmla="*/ 392 w 1661"/>
                <a:gd name="T89" fmla="*/ 1178 h 1311"/>
                <a:gd name="T90" fmla="*/ 175 w 1661"/>
                <a:gd name="T91" fmla="*/ 1016 h 1311"/>
                <a:gd name="T92" fmla="*/ 45 w 1661"/>
                <a:gd name="T93" fmla="*/ 834 h 1311"/>
                <a:gd name="T94" fmla="*/ 1 w 1661"/>
                <a:gd name="T95" fmla="*/ 660 h 1311"/>
                <a:gd name="T96" fmla="*/ 19 w 1661"/>
                <a:gd name="T97" fmla="*/ 504 h 1311"/>
                <a:gd name="T98" fmla="*/ 78 w 1661"/>
                <a:gd name="T99" fmla="*/ 372 h 1311"/>
                <a:gd name="T100" fmla="*/ 152 w 1661"/>
                <a:gd name="T101" fmla="*/ 276 h 1311"/>
                <a:gd name="T102" fmla="*/ 247 w 1661"/>
                <a:gd name="T103" fmla="*/ 200 h 1311"/>
                <a:gd name="T104" fmla="*/ 400 w 1661"/>
                <a:gd name="T105" fmla="*/ 114 h 1311"/>
                <a:gd name="T106" fmla="*/ 600 w 1661"/>
                <a:gd name="T107" fmla="*/ 42 h 1311"/>
                <a:gd name="T108" fmla="*/ 843 w 1661"/>
                <a:gd name="T109" fmla="*/ 2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1" h="1311">
                  <a:moveTo>
                    <a:pt x="910" y="0"/>
                  </a:moveTo>
                  <a:lnTo>
                    <a:pt x="978" y="2"/>
                  </a:lnTo>
                  <a:lnTo>
                    <a:pt x="1048" y="9"/>
                  </a:lnTo>
                  <a:lnTo>
                    <a:pt x="1120" y="19"/>
                  </a:lnTo>
                  <a:lnTo>
                    <a:pt x="1193" y="34"/>
                  </a:lnTo>
                  <a:lnTo>
                    <a:pt x="1268" y="56"/>
                  </a:lnTo>
                  <a:lnTo>
                    <a:pt x="1344" y="81"/>
                  </a:lnTo>
                  <a:lnTo>
                    <a:pt x="1422" y="113"/>
                  </a:lnTo>
                  <a:lnTo>
                    <a:pt x="1501" y="152"/>
                  </a:lnTo>
                  <a:lnTo>
                    <a:pt x="1579" y="196"/>
                  </a:lnTo>
                  <a:lnTo>
                    <a:pt x="1661" y="248"/>
                  </a:lnTo>
                  <a:lnTo>
                    <a:pt x="1657" y="247"/>
                  </a:lnTo>
                  <a:lnTo>
                    <a:pt x="1650" y="242"/>
                  </a:lnTo>
                  <a:lnTo>
                    <a:pt x="1636" y="237"/>
                  </a:lnTo>
                  <a:lnTo>
                    <a:pt x="1618" y="228"/>
                  </a:lnTo>
                  <a:lnTo>
                    <a:pt x="1594" y="220"/>
                  </a:lnTo>
                  <a:lnTo>
                    <a:pt x="1567" y="209"/>
                  </a:lnTo>
                  <a:lnTo>
                    <a:pt x="1536" y="197"/>
                  </a:lnTo>
                  <a:lnTo>
                    <a:pt x="1499" y="186"/>
                  </a:lnTo>
                  <a:lnTo>
                    <a:pt x="1460" y="174"/>
                  </a:lnTo>
                  <a:lnTo>
                    <a:pt x="1417" y="162"/>
                  </a:lnTo>
                  <a:lnTo>
                    <a:pt x="1371" y="152"/>
                  </a:lnTo>
                  <a:lnTo>
                    <a:pt x="1321" y="141"/>
                  </a:lnTo>
                  <a:lnTo>
                    <a:pt x="1270" y="131"/>
                  </a:lnTo>
                  <a:lnTo>
                    <a:pt x="1216" y="124"/>
                  </a:lnTo>
                  <a:lnTo>
                    <a:pt x="1158" y="119"/>
                  </a:lnTo>
                  <a:lnTo>
                    <a:pt x="1099" y="114"/>
                  </a:lnTo>
                  <a:lnTo>
                    <a:pt x="1039" y="113"/>
                  </a:lnTo>
                  <a:lnTo>
                    <a:pt x="977" y="115"/>
                  </a:lnTo>
                  <a:lnTo>
                    <a:pt x="914" y="120"/>
                  </a:lnTo>
                  <a:lnTo>
                    <a:pt x="849" y="128"/>
                  </a:lnTo>
                  <a:lnTo>
                    <a:pt x="784" y="141"/>
                  </a:lnTo>
                  <a:lnTo>
                    <a:pt x="718" y="157"/>
                  </a:lnTo>
                  <a:lnTo>
                    <a:pt x="651" y="178"/>
                  </a:lnTo>
                  <a:lnTo>
                    <a:pt x="585" y="204"/>
                  </a:lnTo>
                  <a:lnTo>
                    <a:pt x="519" y="235"/>
                  </a:lnTo>
                  <a:lnTo>
                    <a:pt x="453" y="271"/>
                  </a:lnTo>
                  <a:lnTo>
                    <a:pt x="388" y="314"/>
                  </a:lnTo>
                  <a:lnTo>
                    <a:pt x="324" y="362"/>
                  </a:lnTo>
                  <a:lnTo>
                    <a:pt x="264" y="414"/>
                  </a:lnTo>
                  <a:lnTo>
                    <a:pt x="270" y="411"/>
                  </a:lnTo>
                  <a:lnTo>
                    <a:pt x="280" y="402"/>
                  </a:lnTo>
                  <a:lnTo>
                    <a:pt x="295" y="393"/>
                  </a:lnTo>
                  <a:lnTo>
                    <a:pt x="314" y="380"/>
                  </a:lnTo>
                  <a:lnTo>
                    <a:pt x="337" y="366"/>
                  </a:lnTo>
                  <a:lnTo>
                    <a:pt x="363" y="351"/>
                  </a:lnTo>
                  <a:lnTo>
                    <a:pt x="393" y="335"/>
                  </a:lnTo>
                  <a:lnTo>
                    <a:pt x="426" y="319"/>
                  </a:lnTo>
                  <a:lnTo>
                    <a:pt x="464" y="302"/>
                  </a:lnTo>
                  <a:lnTo>
                    <a:pt x="504" y="286"/>
                  </a:lnTo>
                  <a:lnTo>
                    <a:pt x="547" y="270"/>
                  </a:lnTo>
                  <a:lnTo>
                    <a:pt x="594" y="256"/>
                  </a:lnTo>
                  <a:lnTo>
                    <a:pt x="643" y="242"/>
                  </a:lnTo>
                  <a:lnTo>
                    <a:pt x="696" y="232"/>
                  </a:lnTo>
                  <a:lnTo>
                    <a:pt x="751" y="223"/>
                  </a:lnTo>
                  <a:lnTo>
                    <a:pt x="809" y="217"/>
                  </a:lnTo>
                  <a:lnTo>
                    <a:pt x="869" y="213"/>
                  </a:lnTo>
                  <a:lnTo>
                    <a:pt x="932" y="213"/>
                  </a:lnTo>
                  <a:lnTo>
                    <a:pt x="997" y="218"/>
                  </a:lnTo>
                  <a:lnTo>
                    <a:pt x="1064" y="226"/>
                  </a:lnTo>
                  <a:lnTo>
                    <a:pt x="1134" y="239"/>
                  </a:lnTo>
                  <a:lnTo>
                    <a:pt x="1205" y="257"/>
                  </a:lnTo>
                  <a:lnTo>
                    <a:pt x="1279" y="280"/>
                  </a:lnTo>
                  <a:lnTo>
                    <a:pt x="1354" y="309"/>
                  </a:lnTo>
                  <a:lnTo>
                    <a:pt x="1431" y="345"/>
                  </a:lnTo>
                  <a:lnTo>
                    <a:pt x="1509" y="386"/>
                  </a:lnTo>
                  <a:lnTo>
                    <a:pt x="1506" y="385"/>
                  </a:lnTo>
                  <a:lnTo>
                    <a:pt x="1497" y="382"/>
                  </a:lnTo>
                  <a:lnTo>
                    <a:pt x="1483" y="377"/>
                  </a:lnTo>
                  <a:lnTo>
                    <a:pt x="1464" y="370"/>
                  </a:lnTo>
                  <a:lnTo>
                    <a:pt x="1441" y="363"/>
                  </a:lnTo>
                  <a:lnTo>
                    <a:pt x="1412" y="355"/>
                  </a:lnTo>
                  <a:lnTo>
                    <a:pt x="1380" y="347"/>
                  </a:lnTo>
                  <a:lnTo>
                    <a:pt x="1344" y="338"/>
                  </a:lnTo>
                  <a:lnTo>
                    <a:pt x="1303" y="330"/>
                  </a:lnTo>
                  <a:lnTo>
                    <a:pt x="1259" y="322"/>
                  </a:lnTo>
                  <a:lnTo>
                    <a:pt x="1214" y="316"/>
                  </a:lnTo>
                  <a:lnTo>
                    <a:pt x="1165" y="311"/>
                  </a:lnTo>
                  <a:lnTo>
                    <a:pt x="1112" y="306"/>
                  </a:lnTo>
                  <a:lnTo>
                    <a:pt x="1059" y="305"/>
                  </a:lnTo>
                  <a:lnTo>
                    <a:pt x="1003" y="306"/>
                  </a:lnTo>
                  <a:lnTo>
                    <a:pt x="946" y="309"/>
                  </a:lnTo>
                  <a:lnTo>
                    <a:pt x="887" y="316"/>
                  </a:lnTo>
                  <a:lnTo>
                    <a:pt x="827" y="327"/>
                  </a:lnTo>
                  <a:lnTo>
                    <a:pt x="768" y="340"/>
                  </a:lnTo>
                  <a:lnTo>
                    <a:pt x="707" y="357"/>
                  </a:lnTo>
                  <a:lnTo>
                    <a:pt x="646" y="380"/>
                  </a:lnTo>
                  <a:lnTo>
                    <a:pt x="585" y="408"/>
                  </a:lnTo>
                  <a:lnTo>
                    <a:pt x="526" y="440"/>
                  </a:lnTo>
                  <a:lnTo>
                    <a:pt x="466" y="477"/>
                  </a:lnTo>
                  <a:lnTo>
                    <a:pt x="407" y="521"/>
                  </a:lnTo>
                  <a:lnTo>
                    <a:pt x="351" y="570"/>
                  </a:lnTo>
                  <a:lnTo>
                    <a:pt x="353" y="569"/>
                  </a:lnTo>
                  <a:lnTo>
                    <a:pt x="360" y="563"/>
                  </a:lnTo>
                  <a:lnTo>
                    <a:pt x="372" y="557"/>
                  </a:lnTo>
                  <a:lnTo>
                    <a:pt x="387" y="547"/>
                  </a:lnTo>
                  <a:lnTo>
                    <a:pt x="407" y="537"/>
                  </a:lnTo>
                  <a:lnTo>
                    <a:pt x="432" y="525"/>
                  </a:lnTo>
                  <a:lnTo>
                    <a:pt x="459" y="512"/>
                  </a:lnTo>
                  <a:lnTo>
                    <a:pt x="490" y="498"/>
                  </a:lnTo>
                  <a:lnTo>
                    <a:pt x="526" y="485"/>
                  </a:lnTo>
                  <a:lnTo>
                    <a:pt x="564" y="472"/>
                  </a:lnTo>
                  <a:lnTo>
                    <a:pt x="606" y="459"/>
                  </a:lnTo>
                  <a:lnTo>
                    <a:pt x="649" y="447"/>
                  </a:lnTo>
                  <a:lnTo>
                    <a:pt x="697" y="437"/>
                  </a:lnTo>
                  <a:lnTo>
                    <a:pt x="747" y="429"/>
                  </a:lnTo>
                  <a:lnTo>
                    <a:pt x="800" y="423"/>
                  </a:lnTo>
                  <a:lnTo>
                    <a:pt x="855" y="419"/>
                  </a:lnTo>
                  <a:lnTo>
                    <a:pt x="912" y="419"/>
                  </a:lnTo>
                  <a:lnTo>
                    <a:pt x="971" y="423"/>
                  </a:lnTo>
                  <a:lnTo>
                    <a:pt x="1032" y="429"/>
                  </a:lnTo>
                  <a:lnTo>
                    <a:pt x="1095" y="440"/>
                  </a:lnTo>
                  <a:lnTo>
                    <a:pt x="1159" y="456"/>
                  </a:lnTo>
                  <a:lnTo>
                    <a:pt x="1225" y="476"/>
                  </a:lnTo>
                  <a:lnTo>
                    <a:pt x="1293" y="501"/>
                  </a:lnTo>
                  <a:lnTo>
                    <a:pt x="1361" y="533"/>
                  </a:lnTo>
                  <a:lnTo>
                    <a:pt x="1358" y="533"/>
                  </a:lnTo>
                  <a:lnTo>
                    <a:pt x="1347" y="531"/>
                  </a:lnTo>
                  <a:lnTo>
                    <a:pt x="1331" y="530"/>
                  </a:lnTo>
                  <a:lnTo>
                    <a:pt x="1310" y="527"/>
                  </a:lnTo>
                  <a:lnTo>
                    <a:pt x="1283" y="525"/>
                  </a:lnTo>
                  <a:lnTo>
                    <a:pt x="1252" y="522"/>
                  </a:lnTo>
                  <a:lnTo>
                    <a:pt x="1218" y="520"/>
                  </a:lnTo>
                  <a:lnTo>
                    <a:pt x="1179" y="516"/>
                  </a:lnTo>
                  <a:lnTo>
                    <a:pt x="1138" y="515"/>
                  </a:lnTo>
                  <a:lnTo>
                    <a:pt x="1094" y="513"/>
                  </a:lnTo>
                  <a:lnTo>
                    <a:pt x="1001" y="513"/>
                  </a:lnTo>
                  <a:lnTo>
                    <a:pt x="954" y="515"/>
                  </a:lnTo>
                  <a:lnTo>
                    <a:pt x="906" y="519"/>
                  </a:lnTo>
                  <a:lnTo>
                    <a:pt x="858" y="523"/>
                  </a:lnTo>
                  <a:lnTo>
                    <a:pt x="811" y="529"/>
                  </a:lnTo>
                  <a:lnTo>
                    <a:pt x="766" y="538"/>
                  </a:lnTo>
                  <a:lnTo>
                    <a:pt x="722" y="548"/>
                  </a:lnTo>
                  <a:lnTo>
                    <a:pt x="697" y="555"/>
                  </a:lnTo>
                  <a:lnTo>
                    <a:pt x="673" y="563"/>
                  </a:lnTo>
                  <a:lnTo>
                    <a:pt x="646" y="572"/>
                  </a:lnTo>
                  <a:lnTo>
                    <a:pt x="618" y="583"/>
                  </a:lnTo>
                  <a:lnTo>
                    <a:pt x="591" y="594"/>
                  </a:lnTo>
                  <a:lnTo>
                    <a:pt x="563" y="608"/>
                  </a:lnTo>
                  <a:lnTo>
                    <a:pt x="536" y="623"/>
                  </a:lnTo>
                  <a:lnTo>
                    <a:pt x="510" y="640"/>
                  </a:lnTo>
                  <a:lnTo>
                    <a:pt x="484" y="659"/>
                  </a:lnTo>
                  <a:lnTo>
                    <a:pt x="461" y="681"/>
                  </a:lnTo>
                  <a:lnTo>
                    <a:pt x="438" y="704"/>
                  </a:lnTo>
                  <a:lnTo>
                    <a:pt x="419" y="730"/>
                  </a:lnTo>
                  <a:lnTo>
                    <a:pt x="402" y="757"/>
                  </a:lnTo>
                  <a:lnTo>
                    <a:pt x="388" y="788"/>
                  </a:lnTo>
                  <a:lnTo>
                    <a:pt x="377" y="823"/>
                  </a:lnTo>
                  <a:lnTo>
                    <a:pt x="371" y="859"/>
                  </a:lnTo>
                  <a:lnTo>
                    <a:pt x="368" y="898"/>
                  </a:lnTo>
                  <a:lnTo>
                    <a:pt x="371" y="939"/>
                  </a:lnTo>
                  <a:lnTo>
                    <a:pt x="381" y="978"/>
                  </a:lnTo>
                  <a:lnTo>
                    <a:pt x="397" y="1016"/>
                  </a:lnTo>
                  <a:lnTo>
                    <a:pt x="418" y="1051"/>
                  </a:lnTo>
                  <a:lnTo>
                    <a:pt x="446" y="1085"/>
                  </a:lnTo>
                  <a:lnTo>
                    <a:pt x="479" y="1117"/>
                  </a:lnTo>
                  <a:lnTo>
                    <a:pt x="516" y="1146"/>
                  </a:lnTo>
                  <a:lnTo>
                    <a:pt x="559" y="1173"/>
                  </a:lnTo>
                  <a:lnTo>
                    <a:pt x="607" y="1198"/>
                  </a:lnTo>
                  <a:lnTo>
                    <a:pt x="658" y="1221"/>
                  </a:lnTo>
                  <a:lnTo>
                    <a:pt x="713" y="1241"/>
                  </a:lnTo>
                  <a:lnTo>
                    <a:pt x="772" y="1259"/>
                  </a:lnTo>
                  <a:lnTo>
                    <a:pt x="835" y="1273"/>
                  </a:lnTo>
                  <a:lnTo>
                    <a:pt x="900" y="1284"/>
                  </a:lnTo>
                  <a:lnTo>
                    <a:pt x="968" y="1293"/>
                  </a:lnTo>
                  <a:lnTo>
                    <a:pt x="1039" y="1298"/>
                  </a:lnTo>
                  <a:lnTo>
                    <a:pt x="1096" y="1299"/>
                  </a:lnTo>
                  <a:lnTo>
                    <a:pt x="1060" y="1306"/>
                  </a:lnTo>
                  <a:lnTo>
                    <a:pt x="1018" y="1309"/>
                  </a:lnTo>
                  <a:lnTo>
                    <a:pt x="973" y="1311"/>
                  </a:lnTo>
                  <a:lnTo>
                    <a:pt x="922" y="1311"/>
                  </a:lnTo>
                  <a:lnTo>
                    <a:pt x="868" y="1308"/>
                  </a:lnTo>
                  <a:lnTo>
                    <a:pt x="810" y="1303"/>
                  </a:lnTo>
                  <a:lnTo>
                    <a:pt x="751" y="1295"/>
                  </a:lnTo>
                  <a:lnTo>
                    <a:pt x="692" y="1284"/>
                  </a:lnTo>
                  <a:lnTo>
                    <a:pt x="632" y="1271"/>
                  </a:lnTo>
                  <a:lnTo>
                    <a:pt x="573" y="1252"/>
                  </a:lnTo>
                  <a:lnTo>
                    <a:pt x="512" y="1232"/>
                  </a:lnTo>
                  <a:lnTo>
                    <a:pt x="452" y="1207"/>
                  </a:lnTo>
                  <a:lnTo>
                    <a:pt x="392" y="1178"/>
                  </a:lnTo>
                  <a:lnTo>
                    <a:pt x="335" y="1145"/>
                  </a:lnTo>
                  <a:lnTo>
                    <a:pt x="279" y="1106"/>
                  </a:lnTo>
                  <a:lnTo>
                    <a:pt x="223" y="1061"/>
                  </a:lnTo>
                  <a:lnTo>
                    <a:pt x="175" y="1016"/>
                  </a:lnTo>
                  <a:lnTo>
                    <a:pt x="132" y="970"/>
                  </a:lnTo>
                  <a:lnTo>
                    <a:pt x="97" y="925"/>
                  </a:lnTo>
                  <a:lnTo>
                    <a:pt x="68" y="879"/>
                  </a:lnTo>
                  <a:lnTo>
                    <a:pt x="45" y="834"/>
                  </a:lnTo>
                  <a:lnTo>
                    <a:pt x="26" y="789"/>
                  </a:lnTo>
                  <a:lnTo>
                    <a:pt x="13" y="746"/>
                  </a:lnTo>
                  <a:lnTo>
                    <a:pt x="4" y="703"/>
                  </a:lnTo>
                  <a:lnTo>
                    <a:pt x="1" y="660"/>
                  </a:lnTo>
                  <a:lnTo>
                    <a:pt x="0" y="620"/>
                  </a:lnTo>
                  <a:lnTo>
                    <a:pt x="4" y="579"/>
                  </a:lnTo>
                  <a:lnTo>
                    <a:pt x="10" y="541"/>
                  </a:lnTo>
                  <a:lnTo>
                    <a:pt x="19" y="504"/>
                  </a:lnTo>
                  <a:lnTo>
                    <a:pt x="32" y="468"/>
                  </a:lnTo>
                  <a:lnTo>
                    <a:pt x="46" y="434"/>
                  </a:lnTo>
                  <a:lnTo>
                    <a:pt x="61" y="403"/>
                  </a:lnTo>
                  <a:lnTo>
                    <a:pt x="78" y="372"/>
                  </a:lnTo>
                  <a:lnTo>
                    <a:pt x="96" y="345"/>
                  </a:lnTo>
                  <a:lnTo>
                    <a:pt x="115" y="320"/>
                  </a:lnTo>
                  <a:lnTo>
                    <a:pt x="133" y="297"/>
                  </a:lnTo>
                  <a:lnTo>
                    <a:pt x="152" y="276"/>
                  </a:lnTo>
                  <a:lnTo>
                    <a:pt x="170" y="259"/>
                  </a:lnTo>
                  <a:lnTo>
                    <a:pt x="192" y="240"/>
                  </a:lnTo>
                  <a:lnTo>
                    <a:pt x="218" y="221"/>
                  </a:lnTo>
                  <a:lnTo>
                    <a:pt x="247" y="200"/>
                  </a:lnTo>
                  <a:lnTo>
                    <a:pt x="280" y="178"/>
                  </a:lnTo>
                  <a:lnTo>
                    <a:pt x="317" y="157"/>
                  </a:lnTo>
                  <a:lnTo>
                    <a:pt x="356" y="136"/>
                  </a:lnTo>
                  <a:lnTo>
                    <a:pt x="400" y="114"/>
                  </a:lnTo>
                  <a:lnTo>
                    <a:pt x="446" y="94"/>
                  </a:lnTo>
                  <a:lnTo>
                    <a:pt x="495" y="75"/>
                  </a:lnTo>
                  <a:lnTo>
                    <a:pt x="546" y="57"/>
                  </a:lnTo>
                  <a:lnTo>
                    <a:pt x="600" y="42"/>
                  </a:lnTo>
                  <a:lnTo>
                    <a:pt x="658" y="28"/>
                  </a:lnTo>
                  <a:lnTo>
                    <a:pt x="718" y="16"/>
                  </a:lnTo>
                  <a:lnTo>
                    <a:pt x="779" y="8"/>
                  </a:lnTo>
                  <a:lnTo>
                    <a:pt x="843" y="2"/>
                  </a:lnTo>
                  <a:lnTo>
                    <a:pt x="910" y="0"/>
                  </a:lnTo>
                  <a:close/>
                </a:path>
              </a:pathLst>
            </a:custGeom>
            <a:solidFill>
              <a:srgbClr val="FFB200"/>
            </a:solidFill>
            <a:ln w="0">
              <a:solidFill>
                <a:srgbClr val="FFB200"/>
              </a:solidFill>
              <a:prstDash val="solid"/>
              <a:round/>
              <a:headEnd/>
              <a:tailEnd/>
            </a:ln>
          </p:spPr>
          <p:txBody>
            <a:bodyPr/>
            <a:lstStyle/>
            <a:p>
              <a:endParaRPr lang="en-AU"/>
            </a:p>
          </p:txBody>
        </p:sp>
        <p:sp>
          <p:nvSpPr>
            <p:cNvPr id="5131" name="Freeform 11"/>
            <p:cNvSpPr>
              <a:spLocks noEditPoints="1"/>
            </p:cNvSpPr>
            <p:nvPr/>
          </p:nvSpPr>
          <p:spPr bwMode="auto">
            <a:xfrm>
              <a:off x="2487" y="2526"/>
              <a:ext cx="788" cy="168"/>
            </a:xfrm>
            <a:custGeom>
              <a:avLst/>
              <a:gdLst>
                <a:gd name="T0" fmla="*/ 792 w 1577"/>
                <a:gd name="T1" fmla="*/ 136 h 336"/>
                <a:gd name="T2" fmla="*/ 812 w 1577"/>
                <a:gd name="T3" fmla="*/ 232 h 336"/>
                <a:gd name="T4" fmla="*/ 883 w 1577"/>
                <a:gd name="T5" fmla="*/ 214 h 336"/>
                <a:gd name="T6" fmla="*/ 876 w 1577"/>
                <a:gd name="T7" fmla="*/ 111 h 336"/>
                <a:gd name="T8" fmla="*/ 1504 w 1577"/>
                <a:gd name="T9" fmla="*/ 260 h 336"/>
                <a:gd name="T10" fmla="*/ 980 w 1577"/>
                <a:gd name="T11" fmla="*/ 211 h 336"/>
                <a:gd name="T12" fmla="*/ 1046 w 1577"/>
                <a:gd name="T13" fmla="*/ 231 h 336"/>
                <a:gd name="T14" fmla="*/ 1068 w 1577"/>
                <a:gd name="T15" fmla="*/ 246 h 336"/>
                <a:gd name="T16" fmla="*/ 963 w 1577"/>
                <a:gd name="T17" fmla="*/ 249 h 336"/>
                <a:gd name="T18" fmla="*/ 361 w 1577"/>
                <a:gd name="T19" fmla="*/ 76 h 336"/>
                <a:gd name="T20" fmla="*/ 456 w 1577"/>
                <a:gd name="T21" fmla="*/ 195 h 336"/>
                <a:gd name="T22" fmla="*/ 444 w 1577"/>
                <a:gd name="T23" fmla="*/ 308 h 336"/>
                <a:gd name="T24" fmla="*/ 367 w 1577"/>
                <a:gd name="T25" fmla="*/ 334 h 336"/>
                <a:gd name="T26" fmla="*/ 413 w 1577"/>
                <a:gd name="T27" fmla="*/ 302 h 336"/>
                <a:gd name="T28" fmla="*/ 214 w 1577"/>
                <a:gd name="T29" fmla="*/ 76 h 336"/>
                <a:gd name="T30" fmla="*/ 1425 w 1577"/>
                <a:gd name="T31" fmla="*/ 72 h 336"/>
                <a:gd name="T32" fmla="*/ 1396 w 1577"/>
                <a:gd name="T33" fmla="*/ 96 h 336"/>
                <a:gd name="T34" fmla="*/ 1349 w 1577"/>
                <a:gd name="T35" fmla="*/ 135 h 336"/>
                <a:gd name="T36" fmla="*/ 1365 w 1577"/>
                <a:gd name="T37" fmla="*/ 231 h 336"/>
                <a:gd name="T38" fmla="*/ 1444 w 1577"/>
                <a:gd name="T39" fmla="*/ 236 h 336"/>
                <a:gd name="T40" fmla="*/ 1371 w 1577"/>
                <a:gd name="T41" fmla="*/ 263 h 336"/>
                <a:gd name="T42" fmla="*/ 1317 w 1577"/>
                <a:gd name="T43" fmla="*/ 181 h 336"/>
                <a:gd name="T44" fmla="*/ 1354 w 1577"/>
                <a:gd name="T45" fmla="*/ 78 h 336"/>
                <a:gd name="T46" fmla="*/ 1272 w 1577"/>
                <a:gd name="T47" fmla="*/ 84 h 336"/>
                <a:gd name="T48" fmla="*/ 1256 w 1577"/>
                <a:gd name="T49" fmla="*/ 260 h 336"/>
                <a:gd name="T50" fmla="*/ 1225 w 1577"/>
                <a:gd name="T51" fmla="*/ 96 h 336"/>
                <a:gd name="T52" fmla="*/ 1137 w 1577"/>
                <a:gd name="T53" fmla="*/ 76 h 336"/>
                <a:gd name="T54" fmla="*/ 840 w 1577"/>
                <a:gd name="T55" fmla="*/ 70 h 336"/>
                <a:gd name="T56" fmla="*/ 917 w 1577"/>
                <a:gd name="T57" fmla="*/ 133 h 336"/>
                <a:gd name="T58" fmla="*/ 893 w 1577"/>
                <a:gd name="T59" fmla="*/ 249 h 336"/>
                <a:gd name="T60" fmla="*/ 787 w 1577"/>
                <a:gd name="T61" fmla="*/ 249 h 336"/>
                <a:gd name="T62" fmla="*/ 763 w 1577"/>
                <a:gd name="T63" fmla="*/ 133 h 336"/>
                <a:gd name="T64" fmla="*/ 840 w 1577"/>
                <a:gd name="T65" fmla="*/ 70 h 336"/>
                <a:gd name="T66" fmla="*/ 304 w 1577"/>
                <a:gd name="T67" fmla="*/ 100 h 336"/>
                <a:gd name="T68" fmla="*/ 335 w 1577"/>
                <a:gd name="T69" fmla="*/ 241 h 336"/>
                <a:gd name="T70" fmla="*/ 320 w 1577"/>
                <a:gd name="T71" fmla="*/ 265 h 336"/>
                <a:gd name="T72" fmla="*/ 275 w 1577"/>
                <a:gd name="T73" fmla="*/ 100 h 336"/>
                <a:gd name="T74" fmla="*/ 710 w 1577"/>
                <a:gd name="T75" fmla="*/ 7 h 336"/>
                <a:gd name="T76" fmla="*/ 712 w 1577"/>
                <a:gd name="T77" fmla="*/ 35 h 336"/>
                <a:gd name="T78" fmla="*/ 628 w 1577"/>
                <a:gd name="T79" fmla="*/ 72 h 336"/>
                <a:gd name="T80" fmla="*/ 635 w 1577"/>
                <a:gd name="T81" fmla="*/ 214 h 336"/>
                <a:gd name="T82" fmla="*/ 733 w 1577"/>
                <a:gd name="T83" fmla="*/ 236 h 336"/>
                <a:gd name="T84" fmla="*/ 693 w 1577"/>
                <a:gd name="T85" fmla="*/ 265 h 336"/>
                <a:gd name="T86" fmla="*/ 605 w 1577"/>
                <a:gd name="T87" fmla="*/ 224 h 336"/>
                <a:gd name="T88" fmla="*/ 598 w 1577"/>
                <a:gd name="T89" fmla="*/ 66 h 336"/>
                <a:gd name="T90" fmla="*/ 675 w 1577"/>
                <a:gd name="T91" fmla="*/ 7 h 336"/>
                <a:gd name="T92" fmla="*/ 159 w 1577"/>
                <a:gd name="T93" fmla="*/ 12 h 336"/>
                <a:gd name="T94" fmla="*/ 67 w 1577"/>
                <a:gd name="T95" fmla="*/ 39 h 336"/>
                <a:gd name="T96" fmla="*/ 31 w 1577"/>
                <a:gd name="T97" fmla="*/ 156 h 336"/>
                <a:gd name="T98" fmla="*/ 83 w 1577"/>
                <a:gd name="T99" fmla="*/ 237 h 336"/>
                <a:gd name="T100" fmla="*/ 149 w 1577"/>
                <a:gd name="T101" fmla="*/ 261 h 336"/>
                <a:gd name="T102" fmla="*/ 49 w 1577"/>
                <a:gd name="T103" fmla="*/ 257 h 336"/>
                <a:gd name="T104" fmla="*/ 0 w 1577"/>
                <a:gd name="T105" fmla="*/ 156 h 336"/>
                <a:gd name="T106" fmla="*/ 36 w 1577"/>
                <a:gd name="T107" fmla="*/ 22 h 336"/>
                <a:gd name="T108" fmla="*/ 1577 w 1577"/>
                <a:gd name="T109" fmla="*/ 0 h 336"/>
                <a:gd name="T110" fmla="*/ 1504 w 1577"/>
                <a:gd name="T111" fmla="*/ 40 h 336"/>
                <a:gd name="T112" fmla="*/ 184 w 1577"/>
                <a:gd name="T113" fmla="*/ 4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7" h="336">
                  <a:moveTo>
                    <a:pt x="840" y="97"/>
                  </a:moveTo>
                  <a:lnTo>
                    <a:pt x="824" y="98"/>
                  </a:lnTo>
                  <a:lnTo>
                    <a:pt x="812" y="103"/>
                  </a:lnTo>
                  <a:lnTo>
                    <a:pt x="803" y="111"/>
                  </a:lnTo>
                  <a:lnTo>
                    <a:pt x="796" y="121"/>
                  </a:lnTo>
                  <a:lnTo>
                    <a:pt x="792" y="136"/>
                  </a:lnTo>
                  <a:lnTo>
                    <a:pt x="791" y="154"/>
                  </a:lnTo>
                  <a:lnTo>
                    <a:pt x="791" y="181"/>
                  </a:lnTo>
                  <a:lnTo>
                    <a:pt x="792" y="199"/>
                  </a:lnTo>
                  <a:lnTo>
                    <a:pt x="796" y="214"/>
                  </a:lnTo>
                  <a:lnTo>
                    <a:pt x="803" y="225"/>
                  </a:lnTo>
                  <a:lnTo>
                    <a:pt x="812" y="232"/>
                  </a:lnTo>
                  <a:lnTo>
                    <a:pt x="824" y="238"/>
                  </a:lnTo>
                  <a:lnTo>
                    <a:pt x="840" y="239"/>
                  </a:lnTo>
                  <a:lnTo>
                    <a:pt x="855" y="238"/>
                  </a:lnTo>
                  <a:lnTo>
                    <a:pt x="867" y="232"/>
                  </a:lnTo>
                  <a:lnTo>
                    <a:pt x="876" y="225"/>
                  </a:lnTo>
                  <a:lnTo>
                    <a:pt x="883" y="214"/>
                  </a:lnTo>
                  <a:lnTo>
                    <a:pt x="887" y="199"/>
                  </a:lnTo>
                  <a:lnTo>
                    <a:pt x="888" y="181"/>
                  </a:lnTo>
                  <a:lnTo>
                    <a:pt x="888" y="154"/>
                  </a:lnTo>
                  <a:lnTo>
                    <a:pt x="887" y="136"/>
                  </a:lnTo>
                  <a:lnTo>
                    <a:pt x="883" y="121"/>
                  </a:lnTo>
                  <a:lnTo>
                    <a:pt x="876" y="111"/>
                  </a:lnTo>
                  <a:lnTo>
                    <a:pt x="867" y="103"/>
                  </a:lnTo>
                  <a:lnTo>
                    <a:pt x="855" y="98"/>
                  </a:lnTo>
                  <a:lnTo>
                    <a:pt x="840" y="97"/>
                  </a:lnTo>
                  <a:close/>
                  <a:moveTo>
                    <a:pt x="1473" y="76"/>
                  </a:moveTo>
                  <a:lnTo>
                    <a:pt x="1504" y="76"/>
                  </a:lnTo>
                  <a:lnTo>
                    <a:pt x="1504" y="260"/>
                  </a:lnTo>
                  <a:lnTo>
                    <a:pt x="1473" y="260"/>
                  </a:lnTo>
                  <a:lnTo>
                    <a:pt x="1473" y="76"/>
                  </a:lnTo>
                  <a:close/>
                  <a:moveTo>
                    <a:pt x="949" y="76"/>
                  </a:moveTo>
                  <a:lnTo>
                    <a:pt x="979" y="76"/>
                  </a:lnTo>
                  <a:lnTo>
                    <a:pt x="979" y="194"/>
                  </a:lnTo>
                  <a:lnTo>
                    <a:pt x="980" y="211"/>
                  </a:lnTo>
                  <a:lnTo>
                    <a:pt x="982" y="224"/>
                  </a:lnTo>
                  <a:lnTo>
                    <a:pt x="988" y="232"/>
                  </a:lnTo>
                  <a:lnTo>
                    <a:pt x="997" y="238"/>
                  </a:lnTo>
                  <a:lnTo>
                    <a:pt x="1011" y="239"/>
                  </a:lnTo>
                  <a:lnTo>
                    <a:pt x="1027" y="237"/>
                  </a:lnTo>
                  <a:lnTo>
                    <a:pt x="1046" y="231"/>
                  </a:lnTo>
                  <a:lnTo>
                    <a:pt x="1068" y="223"/>
                  </a:lnTo>
                  <a:lnTo>
                    <a:pt x="1068" y="76"/>
                  </a:lnTo>
                  <a:lnTo>
                    <a:pt x="1098" y="76"/>
                  </a:lnTo>
                  <a:lnTo>
                    <a:pt x="1098" y="260"/>
                  </a:lnTo>
                  <a:lnTo>
                    <a:pt x="1068" y="260"/>
                  </a:lnTo>
                  <a:lnTo>
                    <a:pt x="1068" y="246"/>
                  </a:lnTo>
                  <a:lnTo>
                    <a:pt x="1045" y="257"/>
                  </a:lnTo>
                  <a:lnTo>
                    <a:pt x="1023" y="263"/>
                  </a:lnTo>
                  <a:lnTo>
                    <a:pt x="1004" y="265"/>
                  </a:lnTo>
                  <a:lnTo>
                    <a:pt x="987" y="263"/>
                  </a:lnTo>
                  <a:lnTo>
                    <a:pt x="973" y="258"/>
                  </a:lnTo>
                  <a:lnTo>
                    <a:pt x="963" y="249"/>
                  </a:lnTo>
                  <a:lnTo>
                    <a:pt x="956" y="239"/>
                  </a:lnTo>
                  <a:lnTo>
                    <a:pt x="952" y="225"/>
                  </a:lnTo>
                  <a:lnTo>
                    <a:pt x="950" y="210"/>
                  </a:lnTo>
                  <a:lnTo>
                    <a:pt x="949" y="194"/>
                  </a:lnTo>
                  <a:lnTo>
                    <a:pt x="949" y="76"/>
                  </a:lnTo>
                  <a:close/>
                  <a:moveTo>
                    <a:pt x="361" y="76"/>
                  </a:moveTo>
                  <a:lnTo>
                    <a:pt x="394" y="76"/>
                  </a:lnTo>
                  <a:lnTo>
                    <a:pt x="431" y="179"/>
                  </a:lnTo>
                  <a:lnTo>
                    <a:pt x="442" y="211"/>
                  </a:lnTo>
                  <a:lnTo>
                    <a:pt x="447" y="228"/>
                  </a:lnTo>
                  <a:lnTo>
                    <a:pt x="452" y="211"/>
                  </a:lnTo>
                  <a:lnTo>
                    <a:pt x="456" y="195"/>
                  </a:lnTo>
                  <a:lnTo>
                    <a:pt x="461" y="179"/>
                  </a:lnTo>
                  <a:lnTo>
                    <a:pt x="495" y="76"/>
                  </a:lnTo>
                  <a:lnTo>
                    <a:pt x="527" y="76"/>
                  </a:lnTo>
                  <a:lnTo>
                    <a:pt x="457" y="277"/>
                  </a:lnTo>
                  <a:lnTo>
                    <a:pt x="451" y="294"/>
                  </a:lnTo>
                  <a:lnTo>
                    <a:pt x="444" y="308"/>
                  </a:lnTo>
                  <a:lnTo>
                    <a:pt x="436" y="320"/>
                  </a:lnTo>
                  <a:lnTo>
                    <a:pt x="425" y="328"/>
                  </a:lnTo>
                  <a:lnTo>
                    <a:pt x="412" y="334"/>
                  </a:lnTo>
                  <a:lnTo>
                    <a:pt x="395" y="336"/>
                  </a:lnTo>
                  <a:lnTo>
                    <a:pt x="380" y="335"/>
                  </a:lnTo>
                  <a:lnTo>
                    <a:pt x="367" y="334"/>
                  </a:lnTo>
                  <a:lnTo>
                    <a:pt x="359" y="333"/>
                  </a:lnTo>
                  <a:lnTo>
                    <a:pt x="359" y="309"/>
                  </a:lnTo>
                  <a:lnTo>
                    <a:pt x="372" y="310"/>
                  </a:lnTo>
                  <a:lnTo>
                    <a:pt x="394" y="310"/>
                  </a:lnTo>
                  <a:lnTo>
                    <a:pt x="406" y="308"/>
                  </a:lnTo>
                  <a:lnTo>
                    <a:pt x="413" y="302"/>
                  </a:lnTo>
                  <a:lnTo>
                    <a:pt x="421" y="291"/>
                  </a:lnTo>
                  <a:lnTo>
                    <a:pt x="427" y="274"/>
                  </a:lnTo>
                  <a:lnTo>
                    <a:pt x="432" y="260"/>
                  </a:lnTo>
                  <a:lnTo>
                    <a:pt x="361" y="76"/>
                  </a:lnTo>
                  <a:close/>
                  <a:moveTo>
                    <a:pt x="184" y="76"/>
                  </a:moveTo>
                  <a:lnTo>
                    <a:pt x="214" y="76"/>
                  </a:lnTo>
                  <a:lnTo>
                    <a:pt x="214" y="260"/>
                  </a:lnTo>
                  <a:lnTo>
                    <a:pt x="184" y="260"/>
                  </a:lnTo>
                  <a:lnTo>
                    <a:pt x="184" y="76"/>
                  </a:lnTo>
                  <a:close/>
                  <a:moveTo>
                    <a:pt x="1391" y="70"/>
                  </a:moveTo>
                  <a:lnTo>
                    <a:pt x="1409" y="71"/>
                  </a:lnTo>
                  <a:lnTo>
                    <a:pt x="1425" y="72"/>
                  </a:lnTo>
                  <a:lnTo>
                    <a:pt x="1436" y="74"/>
                  </a:lnTo>
                  <a:lnTo>
                    <a:pt x="1444" y="77"/>
                  </a:lnTo>
                  <a:lnTo>
                    <a:pt x="1444" y="100"/>
                  </a:lnTo>
                  <a:lnTo>
                    <a:pt x="1423" y="98"/>
                  </a:lnTo>
                  <a:lnTo>
                    <a:pt x="1407" y="96"/>
                  </a:lnTo>
                  <a:lnTo>
                    <a:pt x="1396" y="96"/>
                  </a:lnTo>
                  <a:lnTo>
                    <a:pt x="1384" y="97"/>
                  </a:lnTo>
                  <a:lnTo>
                    <a:pt x="1373" y="99"/>
                  </a:lnTo>
                  <a:lnTo>
                    <a:pt x="1365" y="104"/>
                  </a:lnTo>
                  <a:lnTo>
                    <a:pt x="1357" y="112"/>
                  </a:lnTo>
                  <a:lnTo>
                    <a:pt x="1352" y="121"/>
                  </a:lnTo>
                  <a:lnTo>
                    <a:pt x="1349" y="135"/>
                  </a:lnTo>
                  <a:lnTo>
                    <a:pt x="1348" y="153"/>
                  </a:lnTo>
                  <a:lnTo>
                    <a:pt x="1348" y="181"/>
                  </a:lnTo>
                  <a:lnTo>
                    <a:pt x="1349" y="199"/>
                  </a:lnTo>
                  <a:lnTo>
                    <a:pt x="1352" y="213"/>
                  </a:lnTo>
                  <a:lnTo>
                    <a:pt x="1357" y="224"/>
                  </a:lnTo>
                  <a:lnTo>
                    <a:pt x="1365" y="231"/>
                  </a:lnTo>
                  <a:lnTo>
                    <a:pt x="1373" y="236"/>
                  </a:lnTo>
                  <a:lnTo>
                    <a:pt x="1384" y="238"/>
                  </a:lnTo>
                  <a:lnTo>
                    <a:pt x="1396" y="239"/>
                  </a:lnTo>
                  <a:lnTo>
                    <a:pt x="1407" y="239"/>
                  </a:lnTo>
                  <a:lnTo>
                    <a:pt x="1423" y="238"/>
                  </a:lnTo>
                  <a:lnTo>
                    <a:pt x="1444" y="236"/>
                  </a:lnTo>
                  <a:lnTo>
                    <a:pt x="1444" y="259"/>
                  </a:lnTo>
                  <a:lnTo>
                    <a:pt x="1436" y="261"/>
                  </a:lnTo>
                  <a:lnTo>
                    <a:pt x="1425" y="263"/>
                  </a:lnTo>
                  <a:lnTo>
                    <a:pt x="1409" y="264"/>
                  </a:lnTo>
                  <a:lnTo>
                    <a:pt x="1391" y="265"/>
                  </a:lnTo>
                  <a:lnTo>
                    <a:pt x="1371" y="263"/>
                  </a:lnTo>
                  <a:lnTo>
                    <a:pt x="1354" y="258"/>
                  </a:lnTo>
                  <a:lnTo>
                    <a:pt x="1340" y="249"/>
                  </a:lnTo>
                  <a:lnTo>
                    <a:pt x="1329" y="237"/>
                  </a:lnTo>
                  <a:lnTo>
                    <a:pt x="1322" y="222"/>
                  </a:lnTo>
                  <a:lnTo>
                    <a:pt x="1318" y="202"/>
                  </a:lnTo>
                  <a:lnTo>
                    <a:pt x="1317" y="181"/>
                  </a:lnTo>
                  <a:lnTo>
                    <a:pt x="1317" y="153"/>
                  </a:lnTo>
                  <a:lnTo>
                    <a:pt x="1318" y="132"/>
                  </a:lnTo>
                  <a:lnTo>
                    <a:pt x="1322" y="114"/>
                  </a:lnTo>
                  <a:lnTo>
                    <a:pt x="1329" y="98"/>
                  </a:lnTo>
                  <a:lnTo>
                    <a:pt x="1340" y="86"/>
                  </a:lnTo>
                  <a:lnTo>
                    <a:pt x="1354" y="78"/>
                  </a:lnTo>
                  <a:lnTo>
                    <a:pt x="1371" y="72"/>
                  </a:lnTo>
                  <a:lnTo>
                    <a:pt x="1391" y="70"/>
                  </a:lnTo>
                  <a:close/>
                  <a:moveTo>
                    <a:pt x="1228" y="70"/>
                  </a:moveTo>
                  <a:lnTo>
                    <a:pt x="1247" y="72"/>
                  </a:lnTo>
                  <a:lnTo>
                    <a:pt x="1261" y="77"/>
                  </a:lnTo>
                  <a:lnTo>
                    <a:pt x="1272" y="84"/>
                  </a:lnTo>
                  <a:lnTo>
                    <a:pt x="1279" y="95"/>
                  </a:lnTo>
                  <a:lnTo>
                    <a:pt x="1284" y="108"/>
                  </a:lnTo>
                  <a:lnTo>
                    <a:pt x="1286" y="124"/>
                  </a:lnTo>
                  <a:lnTo>
                    <a:pt x="1287" y="142"/>
                  </a:lnTo>
                  <a:lnTo>
                    <a:pt x="1287" y="260"/>
                  </a:lnTo>
                  <a:lnTo>
                    <a:pt x="1256" y="260"/>
                  </a:lnTo>
                  <a:lnTo>
                    <a:pt x="1256" y="142"/>
                  </a:lnTo>
                  <a:lnTo>
                    <a:pt x="1255" y="125"/>
                  </a:lnTo>
                  <a:lnTo>
                    <a:pt x="1253" y="111"/>
                  </a:lnTo>
                  <a:lnTo>
                    <a:pt x="1247" y="102"/>
                  </a:lnTo>
                  <a:lnTo>
                    <a:pt x="1238" y="97"/>
                  </a:lnTo>
                  <a:lnTo>
                    <a:pt x="1225" y="96"/>
                  </a:lnTo>
                  <a:lnTo>
                    <a:pt x="1209" y="98"/>
                  </a:lnTo>
                  <a:lnTo>
                    <a:pt x="1190" y="103"/>
                  </a:lnTo>
                  <a:lnTo>
                    <a:pt x="1167" y="113"/>
                  </a:lnTo>
                  <a:lnTo>
                    <a:pt x="1167" y="260"/>
                  </a:lnTo>
                  <a:lnTo>
                    <a:pt x="1137" y="260"/>
                  </a:lnTo>
                  <a:lnTo>
                    <a:pt x="1137" y="76"/>
                  </a:lnTo>
                  <a:lnTo>
                    <a:pt x="1167" y="76"/>
                  </a:lnTo>
                  <a:lnTo>
                    <a:pt x="1167" y="89"/>
                  </a:lnTo>
                  <a:lnTo>
                    <a:pt x="1188" y="80"/>
                  </a:lnTo>
                  <a:lnTo>
                    <a:pt x="1208" y="72"/>
                  </a:lnTo>
                  <a:lnTo>
                    <a:pt x="1228" y="70"/>
                  </a:lnTo>
                  <a:close/>
                  <a:moveTo>
                    <a:pt x="840" y="70"/>
                  </a:moveTo>
                  <a:lnTo>
                    <a:pt x="861" y="72"/>
                  </a:lnTo>
                  <a:lnTo>
                    <a:pt x="878" y="78"/>
                  </a:lnTo>
                  <a:lnTo>
                    <a:pt x="893" y="86"/>
                  </a:lnTo>
                  <a:lnTo>
                    <a:pt x="904" y="98"/>
                  </a:lnTo>
                  <a:lnTo>
                    <a:pt x="912" y="114"/>
                  </a:lnTo>
                  <a:lnTo>
                    <a:pt x="917" y="133"/>
                  </a:lnTo>
                  <a:lnTo>
                    <a:pt x="919" y="154"/>
                  </a:lnTo>
                  <a:lnTo>
                    <a:pt x="919" y="181"/>
                  </a:lnTo>
                  <a:lnTo>
                    <a:pt x="917" y="202"/>
                  </a:lnTo>
                  <a:lnTo>
                    <a:pt x="912" y="222"/>
                  </a:lnTo>
                  <a:lnTo>
                    <a:pt x="904" y="238"/>
                  </a:lnTo>
                  <a:lnTo>
                    <a:pt x="893" y="249"/>
                  </a:lnTo>
                  <a:lnTo>
                    <a:pt x="878" y="258"/>
                  </a:lnTo>
                  <a:lnTo>
                    <a:pt x="861" y="263"/>
                  </a:lnTo>
                  <a:lnTo>
                    <a:pt x="840" y="265"/>
                  </a:lnTo>
                  <a:lnTo>
                    <a:pt x="819" y="263"/>
                  </a:lnTo>
                  <a:lnTo>
                    <a:pt x="801" y="258"/>
                  </a:lnTo>
                  <a:lnTo>
                    <a:pt x="787" y="249"/>
                  </a:lnTo>
                  <a:lnTo>
                    <a:pt x="776" y="238"/>
                  </a:lnTo>
                  <a:lnTo>
                    <a:pt x="767" y="222"/>
                  </a:lnTo>
                  <a:lnTo>
                    <a:pt x="763" y="202"/>
                  </a:lnTo>
                  <a:lnTo>
                    <a:pt x="761" y="181"/>
                  </a:lnTo>
                  <a:lnTo>
                    <a:pt x="761" y="154"/>
                  </a:lnTo>
                  <a:lnTo>
                    <a:pt x="763" y="133"/>
                  </a:lnTo>
                  <a:lnTo>
                    <a:pt x="767" y="114"/>
                  </a:lnTo>
                  <a:lnTo>
                    <a:pt x="776" y="98"/>
                  </a:lnTo>
                  <a:lnTo>
                    <a:pt x="787" y="86"/>
                  </a:lnTo>
                  <a:lnTo>
                    <a:pt x="801" y="78"/>
                  </a:lnTo>
                  <a:lnTo>
                    <a:pt x="819" y="72"/>
                  </a:lnTo>
                  <a:lnTo>
                    <a:pt x="840" y="70"/>
                  </a:lnTo>
                  <a:close/>
                  <a:moveTo>
                    <a:pt x="275" y="26"/>
                  </a:moveTo>
                  <a:lnTo>
                    <a:pt x="304" y="26"/>
                  </a:lnTo>
                  <a:lnTo>
                    <a:pt x="304" y="76"/>
                  </a:lnTo>
                  <a:lnTo>
                    <a:pt x="355" y="76"/>
                  </a:lnTo>
                  <a:lnTo>
                    <a:pt x="355" y="100"/>
                  </a:lnTo>
                  <a:lnTo>
                    <a:pt x="304" y="100"/>
                  </a:lnTo>
                  <a:lnTo>
                    <a:pt x="304" y="216"/>
                  </a:lnTo>
                  <a:lnTo>
                    <a:pt x="305" y="229"/>
                  </a:lnTo>
                  <a:lnTo>
                    <a:pt x="308" y="237"/>
                  </a:lnTo>
                  <a:lnTo>
                    <a:pt x="313" y="240"/>
                  </a:lnTo>
                  <a:lnTo>
                    <a:pt x="324" y="241"/>
                  </a:lnTo>
                  <a:lnTo>
                    <a:pt x="335" y="241"/>
                  </a:lnTo>
                  <a:lnTo>
                    <a:pt x="346" y="240"/>
                  </a:lnTo>
                  <a:lnTo>
                    <a:pt x="355" y="239"/>
                  </a:lnTo>
                  <a:lnTo>
                    <a:pt x="355" y="260"/>
                  </a:lnTo>
                  <a:lnTo>
                    <a:pt x="346" y="262"/>
                  </a:lnTo>
                  <a:lnTo>
                    <a:pt x="334" y="264"/>
                  </a:lnTo>
                  <a:lnTo>
                    <a:pt x="320" y="265"/>
                  </a:lnTo>
                  <a:lnTo>
                    <a:pt x="302" y="263"/>
                  </a:lnTo>
                  <a:lnTo>
                    <a:pt x="289" y="259"/>
                  </a:lnTo>
                  <a:lnTo>
                    <a:pt x="281" y="249"/>
                  </a:lnTo>
                  <a:lnTo>
                    <a:pt x="276" y="237"/>
                  </a:lnTo>
                  <a:lnTo>
                    <a:pt x="275" y="218"/>
                  </a:lnTo>
                  <a:lnTo>
                    <a:pt x="275" y="100"/>
                  </a:lnTo>
                  <a:lnTo>
                    <a:pt x="237" y="98"/>
                  </a:lnTo>
                  <a:lnTo>
                    <a:pt x="237" y="76"/>
                  </a:lnTo>
                  <a:lnTo>
                    <a:pt x="275" y="76"/>
                  </a:lnTo>
                  <a:lnTo>
                    <a:pt x="275" y="26"/>
                  </a:lnTo>
                  <a:close/>
                  <a:moveTo>
                    <a:pt x="693" y="6"/>
                  </a:moveTo>
                  <a:lnTo>
                    <a:pt x="710" y="7"/>
                  </a:lnTo>
                  <a:lnTo>
                    <a:pt x="726" y="8"/>
                  </a:lnTo>
                  <a:lnTo>
                    <a:pt x="741" y="10"/>
                  </a:lnTo>
                  <a:lnTo>
                    <a:pt x="750" y="12"/>
                  </a:lnTo>
                  <a:lnTo>
                    <a:pt x="750" y="37"/>
                  </a:lnTo>
                  <a:lnTo>
                    <a:pt x="733" y="36"/>
                  </a:lnTo>
                  <a:lnTo>
                    <a:pt x="712" y="35"/>
                  </a:lnTo>
                  <a:lnTo>
                    <a:pt x="693" y="34"/>
                  </a:lnTo>
                  <a:lnTo>
                    <a:pt x="673" y="35"/>
                  </a:lnTo>
                  <a:lnTo>
                    <a:pt x="657" y="39"/>
                  </a:lnTo>
                  <a:lnTo>
                    <a:pt x="645" y="47"/>
                  </a:lnTo>
                  <a:lnTo>
                    <a:pt x="635" y="57"/>
                  </a:lnTo>
                  <a:lnTo>
                    <a:pt x="628" y="72"/>
                  </a:lnTo>
                  <a:lnTo>
                    <a:pt x="623" y="92"/>
                  </a:lnTo>
                  <a:lnTo>
                    <a:pt x="622" y="115"/>
                  </a:lnTo>
                  <a:lnTo>
                    <a:pt x="622" y="156"/>
                  </a:lnTo>
                  <a:lnTo>
                    <a:pt x="623" y="180"/>
                  </a:lnTo>
                  <a:lnTo>
                    <a:pt x="628" y="199"/>
                  </a:lnTo>
                  <a:lnTo>
                    <a:pt x="635" y="214"/>
                  </a:lnTo>
                  <a:lnTo>
                    <a:pt x="645" y="225"/>
                  </a:lnTo>
                  <a:lnTo>
                    <a:pt x="657" y="232"/>
                  </a:lnTo>
                  <a:lnTo>
                    <a:pt x="673" y="237"/>
                  </a:lnTo>
                  <a:lnTo>
                    <a:pt x="693" y="238"/>
                  </a:lnTo>
                  <a:lnTo>
                    <a:pt x="712" y="237"/>
                  </a:lnTo>
                  <a:lnTo>
                    <a:pt x="733" y="236"/>
                  </a:lnTo>
                  <a:lnTo>
                    <a:pt x="750" y="234"/>
                  </a:lnTo>
                  <a:lnTo>
                    <a:pt x="750" y="259"/>
                  </a:lnTo>
                  <a:lnTo>
                    <a:pt x="741" y="261"/>
                  </a:lnTo>
                  <a:lnTo>
                    <a:pt x="726" y="263"/>
                  </a:lnTo>
                  <a:lnTo>
                    <a:pt x="710" y="264"/>
                  </a:lnTo>
                  <a:lnTo>
                    <a:pt x="693" y="265"/>
                  </a:lnTo>
                  <a:lnTo>
                    <a:pt x="675" y="264"/>
                  </a:lnTo>
                  <a:lnTo>
                    <a:pt x="656" y="262"/>
                  </a:lnTo>
                  <a:lnTo>
                    <a:pt x="640" y="257"/>
                  </a:lnTo>
                  <a:lnTo>
                    <a:pt x="627" y="248"/>
                  </a:lnTo>
                  <a:lnTo>
                    <a:pt x="615" y="238"/>
                  </a:lnTo>
                  <a:lnTo>
                    <a:pt x="605" y="224"/>
                  </a:lnTo>
                  <a:lnTo>
                    <a:pt x="598" y="205"/>
                  </a:lnTo>
                  <a:lnTo>
                    <a:pt x="592" y="182"/>
                  </a:lnTo>
                  <a:lnTo>
                    <a:pt x="591" y="156"/>
                  </a:lnTo>
                  <a:lnTo>
                    <a:pt x="591" y="115"/>
                  </a:lnTo>
                  <a:lnTo>
                    <a:pt x="592" y="88"/>
                  </a:lnTo>
                  <a:lnTo>
                    <a:pt x="598" y="66"/>
                  </a:lnTo>
                  <a:lnTo>
                    <a:pt x="605" y="48"/>
                  </a:lnTo>
                  <a:lnTo>
                    <a:pt x="615" y="33"/>
                  </a:lnTo>
                  <a:lnTo>
                    <a:pt x="627" y="22"/>
                  </a:lnTo>
                  <a:lnTo>
                    <a:pt x="640" y="15"/>
                  </a:lnTo>
                  <a:lnTo>
                    <a:pt x="656" y="9"/>
                  </a:lnTo>
                  <a:lnTo>
                    <a:pt x="675" y="7"/>
                  </a:lnTo>
                  <a:lnTo>
                    <a:pt x="693" y="6"/>
                  </a:lnTo>
                  <a:close/>
                  <a:moveTo>
                    <a:pt x="102" y="6"/>
                  </a:moveTo>
                  <a:lnTo>
                    <a:pt x="119" y="7"/>
                  </a:lnTo>
                  <a:lnTo>
                    <a:pt x="135" y="8"/>
                  </a:lnTo>
                  <a:lnTo>
                    <a:pt x="149" y="10"/>
                  </a:lnTo>
                  <a:lnTo>
                    <a:pt x="159" y="12"/>
                  </a:lnTo>
                  <a:lnTo>
                    <a:pt x="159" y="37"/>
                  </a:lnTo>
                  <a:lnTo>
                    <a:pt x="141" y="36"/>
                  </a:lnTo>
                  <a:lnTo>
                    <a:pt x="121" y="35"/>
                  </a:lnTo>
                  <a:lnTo>
                    <a:pt x="102" y="34"/>
                  </a:lnTo>
                  <a:lnTo>
                    <a:pt x="83" y="35"/>
                  </a:lnTo>
                  <a:lnTo>
                    <a:pt x="67" y="39"/>
                  </a:lnTo>
                  <a:lnTo>
                    <a:pt x="54" y="47"/>
                  </a:lnTo>
                  <a:lnTo>
                    <a:pt x="44" y="57"/>
                  </a:lnTo>
                  <a:lnTo>
                    <a:pt x="37" y="72"/>
                  </a:lnTo>
                  <a:lnTo>
                    <a:pt x="32" y="92"/>
                  </a:lnTo>
                  <a:lnTo>
                    <a:pt x="31" y="115"/>
                  </a:lnTo>
                  <a:lnTo>
                    <a:pt x="31" y="156"/>
                  </a:lnTo>
                  <a:lnTo>
                    <a:pt x="32" y="180"/>
                  </a:lnTo>
                  <a:lnTo>
                    <a:pt x="37" y="199"/>
                  </a:lnTo>
                  <a:lnTo>
                    <a:pt x="44" y="214"/>
                  </a:lnTo>
                  <a:lnTo>
                    <a:pt x="54" y="225"/>
                  </a:lnTo>
                  <a:lnTo>
                    <a:pt x="67" y="232"/>
                  </a:lnTo>
                  <a:lnTo>
                    <a:pt x="83" y="237"/>
                  </a:lnTo>
                  <a:lnTo>
                    <a:pt x="102" y="238"/>
                  </a:lnTo>
                  <a:lnTo>
                    <a:pt x="121" y="237"/>
                  </a:lnTo>
                  <a:lnTo>
                    <a:pt x="141" y="236"/>
                  </a:lnTo>
                  <a:lnTo>
                    <a:pt x="159" y="234"/>
                  </a:lnTo>
                  <a:lnTo>
                    <a:pt x="159" y="259"/>
                  </a:lnTo>
                  <a:lnTo>
                    <a:pt x="149" y="261"/>
                  </a:lnTo>
                  <a:lnTo>
                    <a:pt x="135" y="263"/>
                  </a:lnTo>
                  <a:lnTo>
                    <a:pt x="119" y="264"/>
                  </a:lnTo>
                  <a:lnTo>
                    <a:pt x="102" y="265"/>
                  </a:lnTo>
                  <a:lnTo>
                    <a:pt x="84" y="264"/>
                  </a:lnTo>
                  <a:lnTo>
                    <a:pt x="65" y="262"/>
                  </a:lnTo>
                  <a:lnTo>
                    <a:pt x="49" y="257"/>
                  </a:lnTo>
                  <a:lnTo>
                    <a:pt x="36" y="248"/>
                  </a:lnTo>
                  <a:lnTo>
                    <a:pt x="24" y="238"/>
                  </a:lnTo>
                  <a:lnTo>
                    <a:pt x="14" y="224"/>
                  </a:lnTo>
                  <a:lnTo>
                    <a:pt x="7" y="205"/>
                  </a:lnTo>
                  <a:lnTo>
                    <a:pt x="1" y="182"/>
                  </a:lnTo>
                  <a:lnTo>
                    <a:pt x="0" y="156"/>
                  </a:lnTo>
                  <a:lnTo>
                    <a:pt x="0" y="115"/>
                  </a:lnTo>
                  <a:lnTo>
                    <a:pt x="1" y="88"/>
                  </a:lnTo>
                  <a:lnTo>
                    <a:pt x="7" y="66"/>
                  </a:lnTo>
                  <a:lnTo>
                    <a:pt x="14" y="48"/>
                  </a:lnTo>
                  <a:lnTo>
                    <a:pt x="24" y="33"/>
                  </a:lnTo>
                  <a:lnTo>
                    <a:pt x="36" y="22"/>
                  </a:lnTo>
                  <a:lnTo>
                    <a:pt x="49" y="15"/>
                  </a:lnTo>
                  <a:lnTo>
                    <a:pt x="65" y="9"/>
                  </a:lnTo>
                  <a:lnTo>
                    <a:pt x="84" y="7"/>
                  </a:lnTo>
                  <a:lnTo>
                    <a:pt x="102" y="6"/>
                  </a:lnTo>
                  <a:close/>
                  <a:moveTo>
                    <a:pt x="1546" y="0"/>
                  </a:moveTo>
                  <a:lnTo>
                    <a:pt x="1577" y="0"/>
                  </a:lnTo>
                  <a:lnTo>
                    <a:pt x="1577" y="260"/>
                  </a:lnTo>
                  <a:lnTo>
                    <a:pt x="1546" y="260"/>
                  </a:lnTo>
                  <a:lnTo>
                    <a:pt x="1546" y="0"/>
                  </a:lnTo>
                  <a:close/>
                  <a:moveTo>
                    <a:pt x="1473" y="0"/>
                  </a:moveTo>
                  <a:lnTo>
                    <a:pt x="1504" y="0"/>
                  </a:lnTo>
                  <a:lnTo>
                    <a:pt x="1504" y="40"/>
                  </a:lnTo>
                  <a:lnTo>
                    <a:pt x="1473" y="40"/>
                  </a:lnTo>
                  <a:lnTo>
                    <a:pt x="1473" y="0"/>
                  </a:lnTo>
                  <a:close/>
                  <a:moveTo>
                    <a:pt x="184" y="0"/>
                  </a:moveTo>
                  <a:lnTo>
                    <a:pt x="215" y="0"/>
                  </a:lnTo>
                  <a:lnTo>
                    <a:pt x="215" y="40"/>
                  </a:lnTo>
                  <a:lnTo>
                    <a:pt x="184" y="40"/>
                  </a:lnTo>
                  <a:lnTo>
                    <a:pt x="184" y="0"/>
                  </a:lnTo>
                  <a:close/>
                </a:path>
              </a:pathLst>
            </a:custGeom>
            <a:solidFill>
              <a:srgbClr val="FFFFFF"/>
            </a:solidFill>
            <a:ln w="0">
              <a:solidFill>
                <a:srgbClr val="FFFFFF"/>
              </a:solidFill>
              <a:prstDash val="solid"/>
              <a:round/>
              <a:headEnd/>
              <a:tailEnd/>
            </a:ln>
          </p:spPr>
          <p:txBody>
            <a:bodyPr/>
            <a:lstStyle/>
            <a:p>
              <a:endParaRPr lang="en-AU"/>
            </a:p>
          </p:txBody>
        </p:sp>
        <p:sp>
          <p:nvSpPr>
            <p:cNvPr id="5132" name="Freeform 12"/>
            <p:cNvSpPr>
              <a:spLocks noEditPoints="1"/>
            </p:cNvSpPr>
            <p:nvPr/>
          </p:nvSpPr>
          <p:spPr bwMode="auto">
            <a:xfrm>
              <a:off x="2427" y="2321"/>
              <a:ext cx="908" cy="155"/>
            </a:xfrm>
            <a:custGeom>
              <a:avLst/>
              <a:gdLst>
                <a:gd name="T0" fmla="*/ 1185 w 1814"/>
                <a:gd name="T1" fmla="*/ 223 h 312"/>
                <a:gd name="T2" fmla="*/ 1199 w 1814"/>
                <a:gd name="T3" fmla="*/ 267 h 312"/>
                <a:gd name="T4" fmla="*/ 1251 w 1814"/>
                <a:gd name="T5" fmla="*/ 207 h 312"/>
                <a:gd name="T6" fmla="*/ 100 w 1814"/>
                <a:gd name="T7" fmla="*/ 257 h 312"/>
                <a:gd name="T8" fmla="*/ 159 w 1814"/>
                <a:gd name="T9" fmla="*/ 234 h 312"/>
                <a:gd name="T10" fmla="*/ 150 w 1814"/>
                <a:gd name="T11" fmla="*/ 189 h 312"/>
                <a:gd name="T12" fmla="*/ 982 w 1814"/>
                <a:gd name="T13" fmla="*/ 128 h 312"/>
                <a:gd name="T14" fmla="*/ 988 w 1814"/>
                <a:gd name="T15" fmla="*/ 259 h 312"/>
                <a:gd name="T16" fmla="*/ 1030 w 1814"/>
                <a:gd name="T17" fmla="*/ 224 h 312"/>
                <a:gd name="T18" fmla="*/ 1019 w 1814"/>
                <a:gd name="T19" fmla="*/ 134 h 312"/>
                <a:gd name="T20" fmla="*/ 486 w 1814"/>
                <a:gd name="T21" fmla="*/ 82 h 312"/>
                <a:gd name="T22" fmla="*/ 1510 w 1814"/>
                <a:gd name="T23" fmla="*/ 77 h 312"/>
                <a:gd name="T24" fmla="*/ 1558 w 1814"/>
                <a:gd name="T25" fmla="*/ 120 h 312"/>
                <a:gd name="T26" fmla="*/ 1494 w 1814"/>
                <a:gd name="T27" fmla="*/ 164 h 312"/>
                <a:gd name="T28" fmla="*/ 1468 w 1814"/>
                <a:gd name="T29" fmla="*/ 128 h 312"/>
                <a:gd name="T30" fmla="*/ 1351 w 1814"/>
                <a:gd name="T31" fmla="*/ 306 h 312"/>
                <a:gd name="T32" fmla="*/ 1464 w 1814"/>
                <a:gd name="T33" fmla="*/ 79 h 312"/>
                <a:gd name="T34" fmla="*/ 1287 w 1814"/>
                <a:gd name="T35" fmla="*/ 90 h 312"/>
                <a:gd name="T36" fmla="*/ 1316 w 1814"/>
                <a:gd name="T37" fmla="*/ 306 h 312"/>
                <a:gd name="T38" fmla="*/ 1205 w 1814"/>
                <a:gd name="T39" fmla="*/ 309 h 312"/>
                <a:gd name="T40" fmla="*/ 1125 w 1814"/>
                <a:gd name="T41" fmla="*/ 283 h 312"/>
                <a:gd name="T42" fmla="*/ 1124 w 1814"/>
                <a:gd name="T43" fmla="*/ 206 h 312"/>
                <a:gd name="T44" fmla="*/ 1188 w 1814"/>
                <a:gd name="T45" fmla="*/ 173 h 312"/>
                <a:gd name="T46" fmla="*/ 1244 w 1814"/>
                <a:gd name="T47" fmla="*/ 137 h 312"/>
                <a:gd name="T48" fmla="*/ 1160 w 1814"/>
                <a:gd name="T49" fmla="*/ 128 h 312"/>
                <a:gd name="T50" fmla="*/ 1179 w 1814"/>
                <a:gd name="T51" fmla="*/ 79 h 312"/>
                <a:gd name="T52" fmla="*/ 691 w 1814"/>
                <a:gd name="T53" fmla="*/ 82 h 312"/>
                <a:gd name="T54" fmla="*/ 782 w 1814"/>
                <a:gd name="T55" fmla="*/ 76 h 312"/>
                <a:gd name="T56" fmla="*/ 843 w 1814"/>
                <a:gd name="T57" fmla="*/ 107 h 312"/>
                <a:gd name="T58" fmla="*/ 783 w 1814"/>
                <a:gd name="T59" fmla="*/ 306 h 312"/>
                <a:gd name="T60" fmla="*/ 759 w 1814"/>
                <a:gd name="T61" fmla="*/ 127 h 312"/>
                <a:gd name="T62" fmla="*/ 723 w 1814"/>
                <a:gd name="T63" fmla="*/ 306 h 312"/>
                <a:gd name="T64" fmla="*/ 643 w 1814"/>
                <a:gd name="T65" fmla="*/ 128 h 312"/>
                <a:gd name="T66" fmla="*/ 594 w 1814"/>
                <a:gd name="T67" fmla="*/ 306 h 312"/>
                <a:gd name="T68" fmla="*/ 610 w 1814"/>
                <a:gd name="T69" fmla="*/ 88 h 312"/>
                <a:gd name="T70" fmla="*/ 374 w 1814"/>
                <a:gd name="T71" fmla="*/ 134 h 312"/>
                <a:gd name="T72" fmla="*/ 261 w 1814"/>
                <a:gd name="T73" fmla="*/ 82 h 312"/>
                <a:gd name="T74" fmla="*/ 380 w 1814"/>
                <a:gd name="T75" fmla="*/ 77 h 312"/>
                <a:gd name="T76" fmla="*/ 111 w 1814"/>
                <a:gd name="T77" fmla="*/ 133 h 312"/>
                <a:gd name="T78" fmla="*/ 160 w 1814"/>
                <a:gd name="T79" fmla="*/ 109 h 312"/>
                <a:gd name="T80" fmla="*/ 145 w 1814"/>
                <a:gd name="T81" fmla="*/ 68 h 312"/>
                <a:gd name="T82" fmla="*/ 95 w 1814"/>
                <a:gd name="T83" fmla="*/ 11 h 312"/>
                <a:gd name="T84" fmla="*/ 203 w 1814"/>
                <a:gd name="T85" fmla="*/ 31 h 312"/>
                <a:gd name="T86" fmla="*/ 230 w 1814"/>
                <a:gd name="T87" fmla="*/ 96 h 312"/>
                <a:gd name="T88" fmla="*/ 196 w 1814"/>
                <a:gd name="T89" fmla="*/ 156 h 312"/>
                <a:gd name="T90" fmla="*/ 232 w 1814"/>
                <a:gd name="T91" fmla="*/ 216 h 312"/>
                <a:gd name="T92" fmla="*/ 207 w 1814"/>
                <a:gd name="T93" fmla="*/ 284 h 312"/>
                <a:gd name="T94" fmla="*/ 117 w 1814"/>
                <a:gd name="T95" fmla="*/ 309 h 312"/>
                <a:gd name="T96" fmla="*/ 0 w 1814"/>
                <a:gd name="T97" fmla="*/ 14 h 312"/>
                <a:gd name="T98" fmla="*/ 1668 w 1814"/>
                <a:gd name="T99" fmla="*/ 0 h 312"/>
                <a:gd name="T100" fmla="*/ 1814 w 1814"/>
                <a:gd name="T101" fmla="*/ 306 h 312"/>
                <a:gd name="T102" fmla="*/ 1600 w 1814"/>
                <a:gd name="T103" fmla="*/ 0 h 312"/>
                <a:gd name="T104" fmla="*/ 1003 w 1814"/>
                <a:gd name="T105" fmla="*/ 76 h 312"/>
                <a:gd name="T106" fmla="*/ 1091 w 1814"/>
                <a:gd name="T107" fmla="*/ 127 h 312"/>
                <a:gd name="T108" fmla="*/ 1091 w 1814"/>
                <a:gd name="T109" fmla="*/ 254 h 312"/>
                <a:gd name="T110" fmla="*/ 1012 w 1814"/>
                <a:gd name="T111" fmla="*/ 310 h 312"/>
                <a:gd name="T112" fmla="*/ 887 w 1814"/>
                <a:gd name="T113" fmla="*/ 305 h 312"/>
                <a:gd name="T114" fmla="*/ 417 w 1814"/>
                <a:gd name="T115" fmla="*/ 5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14" h="312">
                  <a:moveTo>
                    <a:pt x="1228" y="207"/>
                  </a:moveTo>
                  <a:lnTo>
                    <a:pt x="1212" y="208"/>
                  </a:lnTo>
                  <a:lnTo>
                    <a:pt x="1199" y="210"/>
                  </a:lnTo>
                  <a:lnTo>
                    <a:pt x="1190" y="214"/>
                  </a:lnTo>
                  <a:lnTo>
                    <a:pt x="1185" y="223"/>
                  </a:lnTo>
                  <a:lnTo>
                    <a:pt x="1184" y="236"/>
                  </a:lnTo>
                  <a:lnTo>
                    <a:pt x="1184" y="245"/>
                  </a:lnTo>
                  <a:lnTo>
                    <a:pt x="1186" y="256"/>
                  </a:lnTo>
                  <a:lnTo>
                    <a:pt x="1190" y="264"/>
                  </a:lnTo>
                  <a:lnTo>
                    <a:pt x="1199" y="267"/>
                  </a:lnTo>
                  <a:lnTo>
                    <a:pt x="1208" y="268"/>
                  </a:lnTo>
                  <a:lnTo>
                    <a:pt x="1226" y="266"/>
                  </a:lnTo>
                  <a:lnTo>
                    <a:pt x="1240" y="261"/>
                  </a:lnTo>
                  <a:lnTo>
                    <a:pt x="1251" y="257"/>
                  </a:lnTo>
                  <a:lnTo>
                    <a:pt x="1251" y="207"/>
                  </a:lnTo>
                  <a:lnTo>
                    <a:pt x="1228" y="207"/>
                  </a:lnTo>
                  <a:close/>
                  <a:moveTo>
                    <a:pt x="71" y="179"/>
                  </a:moveTo>
                  <a:lnTo>
                    <a:pt x="71" y="256"/>
                  </a:lnTo>
                  <a:lnTo>
                    <a:pt x="85" y="257"/>
                  </a:lnTo>
                  <a:lnTo>
                    <a:pt x="100" y="257"/>
                  </a:lnTo>
                  <a:lnTo>
                    <a:pt x="119" y="256"/>
                  </a:lnTo>
                  <a:lnTo>
                    <a:pt x="134" y="254"/>
                  </a:lnTo>
                  <a:lnTo>
                    <a:pt x="146" y="250"/>
                  </a:lnTo>
                  <a:lnTo>
                    <a:pt x="155" y="243"/>
                  </a:lnTo>
                  <a:lnTo>
                    <a:pt x="159" y="234"/>
                  </a:lnTo>
                  <a:lnTo>
                    <a:pt x="161" y="220"/>
                  </a:lnTo>
                  <a:lnTo>
                    <a:pt x="161" y="216"/>
                  </a:lnTo>
                  <a:lnTo>
                    <a:pt x="160" y="205"/>
                  </a:lnTo>
                  <a:lnTo>
                    <a:pt x="157" y="195"/>
                  </a:lnTo>
                  <a:lnTo>
                    <a:pt x="150" y="189"/>
                  </a:lnTo>
                  <a:lnTo>
                    <a:pt x="142" y="184"/>
                  </a:lnTo>
                  <a:lnTo>
                    <a:pt x="129" y="180"/>
                  </a:lnTo>
                  <a:lnTo>
                    <a:pt x="112" y="179"/>
                  </a:lnTo>
                  <a:lnTo>
                    <a:pt x="71" y="179"/>
                  </a:lnTo>
                  <a:close/>
                  <a:moveTo>
                    <a:pt x="982" y="128"/>
                  </a:moveTo>
                  <a:lnTo>
                    <a:pt x="968" y="130"/>
                  </a:lnTo>
                  <a:lnTo>
                    <a:pt x="956" y="134"/>
                  </a:lnTo>
                  <a:lnTo>
                    <a:pt x="956" y="258"/>
                  </a:lnTo>
                  <a:lnTo>
                    <a:pt x="970" y="259"/>
                  </a:lnTo>
                  <a:lnTo>
                    <a:pt x="988" y="259"/>
                  </a:lnTo>
                  <a:lnTo>
                    <a:pt x="1002" y="258"/>
                  </a:lnTo>
                  <a:lnTo>
                    <a:pt x="1013" y="255"/>
                  </a:lnTo>
                  <a:lnTo>
                    <a:pt x="1021" y="249"/>
                  </a:lnTo>
                  <a:lnTo>
                    <a:pt x="1027" y="238"/>
                  </a:lnTo>
                  <a:lnTo>
                    <a:pt x="1030" y="224"/>
                  </a:lnTo>
                  <a:lnTo>
                    <a:pt x="1031" y="205"/>
                  </a:lnTo>
                  <a:lnTo>
                    <a:pt x="1031" y="177"/>
                  </a:lnTo>
                  <a:lnTo>
                    <a:pt x="1030" y="158"/>
                  </a:lnTo>
                  <a:lnTo>
                    <a:pt x="1026" y="144"/>
                  </a:lnTo>
                  <a:lnTo>
                    <a:pt x="1019" y="134"/>
                  </a:lnTo>
                  <a:lnTo>
                    <a:pt x="1008" y="129"/>
                  </a:lnTo>
                  <a:lnTo>
                    <a:pt x="993" y="128"/>
                  </a:lnTo>
                  <a:lnTo>
                    <a:pt x="982" y="128"/>
                  </a:lnTo>
                  <a:close/>
                  <a:moveTo>
                    <a:pt x="418" y="82"/>
                  </a:moveTo>
                  <a:lnTo>
                    <a:pt x="486" y="82"/>
                  </a:lnTo>
                  <a:lnTo>
                    <a:pt x="486" y="306"/>
                  </a:lnTo>
                  <a:lnTo>
                    <a:pt x="418" y="306"/>
                  </a:lnTo>
                  <a:lnTo>
                    <a:pt x="418" y="82"/>
                  </a:lnTo>
                  <a:close/>
                  <a:moveTo>
                    <a:pt x="1490" y="76"/>
                  </a:moveTo>
                  <a:lnTo>
                    <a:pt x="1510" y="77"/>
                  </a:lnTo>
                  <a:lnTo>
                    <a:pt x="1526" y="81"/>
                  </a:lnTo>
                  <a:lnTo>
                    <a:pt x="1539" y="88"/>
                  </a:lnTo>
                  <a:lnTo>
                    <a:pt x="1548" y="96"/>
                  </a:lnTo>
                  <a:lnTo>
                    <a:pt x="1554" y="107"/>
                  </a:lnTo>
                  <a:lnTo>
                    <a:pt x="1558" y="120"/>
                  </a:lnTo>
                  <a:lnTo>
                    <a:pt x="1562" y="133"/>
                  </a:lnTo>
                  <a:lnTo>
                    <a:pt x="1563" y="148"/>
                  </a:lnTo>
                  <a:lnTo>
                    <a:pt x="1563" y="306"/>
                  </a:lnTo>
                  <a:lnTo>
                    <a:pt x="1494" y="306"/>
                  </a:lnTo>
                  <a:lnTo>
                    <a:pt x="1494" y="164"/>
                  </a:lnTo>
                  <a:lnTo>
                    <a:pt x="1493" y="149"/>
                  </a:lnTo>
                  <a:lnTo>
                    <a:pt x="1491" y="140"/>
                  </a:lnTo>
                  <a:lnTo>
                    <a:pt x="1487" y="132"/>
                  </a:lnTo>
                  <a:lnTo>
                    <a:pt x="1479" y="129"/>
                  </a:lnTo>
                  <a:lnTo>
                    <a:pt x="1468" y="128"/>
                  </a:lnTo>
                  <a:lnTo>
                    <a:pt x="1454" y="129"/>
                  </a:lnTo>
                  <a:lnTo>
                    <a:pt x="1438" y="133"/>
                  </a:lnTo>
                  <a:lnTo>
                    <a:pt x="1420" y="140"/>
                  </a:lnTo>
                  <a:lnTo>
                    <a:pt x="1420" y="306"/>
                  </a:lnTo>
                  <a:lnTo>
                    <a:pt x="1351" y="306"/>
                  </a:lnTo>
                  <a:lnTo>
                    <a:pt x="1351" y="82"/>
                  </a:lnTo>
                  <a:lnTo>
                    <a:pt x="1416" y="82"/>
                  </a:lnTo>
                  <a:lnTo>
                    <a:pt x="1416" y="100"/>
                  </a:lnTo>
                  <a:lnTo>
                    <a:pt x="1440" y="88"/>
                  </a:lnTo>
                  <a:lnTo>
                    <a:pt x="1464" y="79"/>
                  </a:lnTo>
                  <a:lnTo>
                    <a:pt x="1490" y="76"/>
                  </a:lnTo>
                  <a:close/>
                  <a:moveTo>
                    <a:pt x="1221" y="76"/>
                  </a:moveTo>
                  <a:lnTo>
                    <a:pt x="1248" y="77"/>
                  </a:lnTo>
                  <a:lnTo>
                    <a:pt x="1270" y="82"/>
                  </a:lnTo>
                  <a:lnTo>
                    <a:pt x="1287" y="90"/>
                  </a:lnTo>
                  <a:lnTo>
                    <a:pt x="1300" y="101"/>
                  </a:lnTo>
                  <a:lnTo>
                    <a:pt x="1310" y="116"/>
                  </a:lnTo>
                  <a:lnTo>
                    <a:pt x="1314" y="137"/>
                  </a:lnTo>
                  <a:lnTo>
                    <a:pt x="1316" y="160"/>
                  </a:lnTo>
                  <a:lnTo>
                    <a:pt x="1316" y="306"/>
                  </a:lnTo>
                  <a:lnTo>
                    <a:pt x="1254" y="306"/>
                  </a:lnTo>
                  <a:lnTo>
                    <a:pt x="1254" y="291"/>
                  </a:lnTo>
                  <a:lnTo>
                    <a:pt x="1242" y="299"/>
                  </a:lnTo>
                  <a:lnTo>
                    <a:pt x="1224" y="305"/>
                  </a:lnTo>
                  <a:lnTo>
                    <a:pt x="1205" y="309"/>
                  </a:lnTo>
                  <a:lnTo>
                    <a:pt x="1184" y="312"/>
                  </a:lnTo>
                  <a:lnTo>
                    <a:pt x="1165" y="309"/>
                  </a:lnTo>
                  <a:lnTo>
                    <a:pt x="1148" y="304"/>
                  </a:lnTo>
                  <a:lnTo>
                    <a:pt x="1135" y="296"/>
                  </a:lnTo>
                  <a:lnTo>
                    <a:pt x="1125" y="283"/>
                  </a:lnTo>
                  <a:lnTo>
                    <a:pt x="1120" y="267"/>
                  </a:lnTo>
                  <a:lnTo>
                    <a:pt x="1118" y="248"/>
                  </a:lnTo>
                  <a:lnTo>
                    <a:pt x="1118" y="239"/>
                  </a:lnTo>
                  <a:lnTo>
                    <a:pt x="1120" y="221"/>
                  </a:lnTo>
                  <a:lnTo>
                    <a:pt x="1124" y="206"/>
                  </a:lnTo>
                  <a:lnTo>
                    <a:pt x="1132" y="195"/>
                  </a:lnTo>
                  <a:lnTo>
                    <a:pt x="1142" y="187"/>
                  </a:lnTo>
                  <a:lnTo>
                    <a:pt x="1155" y="180"/>
                  </a:lnTo>
                  <a:lnTo>
                    <a:pt x="1171" y="176"/>
                  </a:lnTo>
                  <a:lnTo>
                    <a:pt x="1188" y="173"/>
                  </a:lnTo>
                  <a:lnTo>
                    <a:pt x="1207" y="172"/>
                  </a:lnTo>
                  <a:lnTo>
                    <a:pt x="1248" y="172"/>
                  </a:lnTo>
                  <a:lnTo>
                    <a:pt x="1248" y="160"/>
                  </a:lnTo>
                  <a:lnTo>
                    <a:pt x="1247" y="146"/>
                  </a:lnTo>
                  <a:lnTo>
                    <a:pt x="1244" y="137"/>
                  </a:lnTo>
                  <a:lnTo>
                    <a:pt x="1237" y="130"/>
                  </a:lnTo>
                  <a:lnTo>
                    <a:pt x="1226" y="128"/>
                  </a:lnTo>
                  <a:lnTo>
                    <a:pt x="1207" y="127"/>
                  </a:lnTo>
                  <a:lnTo>
                    <a:pt x="1185" y="127"/>
                  </a:lnTo>
                  <a:lnTo>
                    <a:pt x="1160" y="128"/>
                  </a:lnTo>
                  <a:lnTo>
                    <a:pt x="1135" y="130"/>
                  </a:lnTo>
                  <a:lnTo>
                    <a:pt x="1135" y="90"/>
                  </a:lnTo>
                  <a:lnTo>
                    <a:pt x="1146" y="86"/>
                  </a:lnTo>
                  <a:lnTo>
                    <a:pt x="1160" y="83"/>
                  </a:lnTo>
                  <a:lnTo>
                    <a:pt x="1179" y="79"/>
                  </a:lnTo>
                  <a:lnTo>
                    <a:pt x="1199" y="77"/>
                  </a:lnTo>
                  <a:lnTo>
                    <a:pt x="1221" y="76"/>
                  </a:lnTo>
                  <a:close/>
                  <a:moveTo>
                    <a:pt x="658" y="76"/>
                  </a:moveTo>
                  <a:lnTo>
                    <a:pt x="676" y="78"/>
                  </a:lnTo>
                  <a:lnTo>
                    <a:pt x="691" y="82"/>
                  </a:lnTo>
                  <a:lnTo>
                    <a:pt x="702" y="91"/>
                  </a:lnTo>
                  <a:lnTo>
                    <a:pt x="710" y="100"/>
                  </a:lnTo>
                  <a:lnTo>
                    <a:pt x="736" y="86"/>
                  </a:lnTo>
                  <a:lnTo>
                    <a:pt x="759" y="78"/>
                  </a:lnTo>
                  <a:lnTo>
                    <a:pt x="782" y="76"/>
                  </a:lnTo>
                  <a:lnTo>
                    <a:pt x="800" y="77"/>
                  </a:lnTo>
                  <a:lnTo>
                    <a:pt x="815" y="81"/>
                  </a:lnTo>
                  <a:lnTo>
                    <a:pt x="827" y="88"/>
                  </a:lnTo>
                  <a:lnTo>
                    <a:pt x="836" y="96"/>
                  </a:lnTo>
                  <a:lnTo>
                    <a:pt x="843" y="107"/>
                  </a:lnTo>
                  <a:lnTo>
                    <a:pt x="847" y="118"/>
                  </a:lnTo>
                  <a:lnTo>
                    <a:pt x="849" y="131"/>
                  </a:lnTo>
                  <a:lnTo>
                    <a:pt x="851" y="145"/>
                  </a:lnTo>
                  <a:lnTo>
                    <a:pt x="851" y="306"/>
                  </a:lnTo>
                  <a:lnTo>
                    <a:pt x="783" y="306"/>
                  </a:lnTo>
                  <a:lnTo>
                    <a:pt x="783" y="148"/>
                  </a:lnTo>
                  <a:lnTo>
                    <a:pt x="782" y="139"/>
                  </a:lnTo>
                  <a:lnTo>
                    <a:pt x="778" y="132"/>
                  </a:lnTo>
                  <a:lnTo>
                    <a:pt x="771" y="128"/>
                  </a:lnTo>
                  <a:lnTo>
                    <a:pt x="759" y="127"/>
                  </a:lnTo>
                  <a:lnTo>
                    <a:pt x="748" y="128"/>
                  </a:lnTo>
                  <a:lnTo>
                    <a:pt x="735" y="132"/>
                  </a:lnTo>
                  <a:lnTo>
                    <a:pt x="722" y="138"/>
                  </a:lnTo>
                  <a:lnTo>
                    <a:pt x="723" y="160"/>
                  </a:lnTo>
                  <a:lnTo>
                    <a:pt x="723" y="306"/>
                  </a:lnTo>
                  <a:lnTo>
                    <a:pt x="655" y="306"/>
                  </a:lnTo>
                  <a:lnTo>
                    <a:pt x="655" y="148"/>
                  </a:lnTo>
                  <a:lnTo>
                    <a:pt x="653" y="139"/>
                  </a:lnTo>
                  <a:lnTo>
                    <a:pt x="650" y="132"/>
                  </a:lnTo>
                  <a:lnTo>
                    <a:pt x="643" y="128"/>
                  </a:lnTo>
                  <a:lnTo>
                    <a:pt x="632" y="127"/>
                  </a:lnTo>
                  <a:lnTo>
                    <a:pt x="620" y="129"/>
                  </a:lnTo>
                  <a:lnTo>
                    <a:pt x="606" y="133"/>
                  </a:lnTo>
                  <a:lnTo>
                    <a:pt x="594" y="139"/>
                  </a:lnTo>
                  <a:lnTo>
                    <a:pt x="594" y="306"/>
                  </a:lnTo>
                  <a:lnTo>
                    <a:pt x="526" y="306"/>
                  </a:lnTo>
                  <a:lnTo>
                    <a:pt x="526" y="82"/>
                  </a:lnTo>
                  <a:lnTo>
                    <a:pt x="590" y="82"/>
                  </a:lnTo>
                  <a:lnTo>
                    <a:pt x="590" y="99"/>
                  </a:lnTo>
                  <a:lnTo>
                    <a:pt x="610" y="88"/>
                  </a:lnTo>
                  <a:lnTo>
                    <a:pt x="634" y="79"/>
                  </a:lnTo>
                  <a:lnTo>
                    <a:pt x="658" y="76"/>
                  </a:lnTo>
                  <a:close/>
                  <a:moveTo>
                    <a:pt x="399" y="76"/>
                  </a:moveTo>
                  <a:lnTo>
                    <a:pt x="399" y="133"/>
                  </a:lnTo>
                  <a:lnTo>
                    <a:pt x="374" y="134"/>
                  </a:lnTo>
                  <a:lnTo>
                    <a:pt x="350" y="139"/>
                  </a:lnTo>
                  <a:lnTo>
                    <a:pt x="330" y="144"/>
                  </a:lnTo>
                  <a:lnTo>
                    <a:pt x="330" y="306"/>
                  </a:lnTo>
                  <a:lnTo>
                    <a:pt x="261" y="306"/>
                  </a:lnTo>
                  <a:lnTo>
                    <a:pt x="261" y="82"/>
                  </a:lnTo>
                  <a:lnTo>
                    <a:pt x="325" y="82"/>
                  </a:lnTo>
                  <a:lnTo>
                    <a:pt x="325" y="100"/>
                  </a:lnTo>
                  <a:lnTo>
                    <a:pt x="342" y="88"/>
                  </a:lnTo>
                  <a:lnTo>
                    <a:pt x="362" y="80"/>
                  </a:lnTo>
                  <a:lnTo>
                    <a:pt x="380" y="77"/>
                  </a:lnTo>
                  <a:lnTo>
                    <a:pt x="399" y="76"/>
                  </a:lnTo>
                  <a:close/>
                  <a:moveTo>
                    <a:pt x="86" y="63"/>
                  </a:moveTo>
                  <a:lnTo>
                    <a:pt x="71" y="64"/>
                  </a:lnTo>
                  <a:lnTo>
                    <a:pt x="71" y="133"/>
                  </a:lnTo>
                  <a:lnTo>
                    <a:pt x="111" y="133"/>
                  </a:lnTo>
                  <a:lnTo>
                    <a:pt x="129" y="132"/>
                  </a:lnTo>
                  <a:lnTo>
                    <a:pt x="142" y="129"/>
                  </a:lnTo>
                  <a:lnTo>
                    <a:pt x="151" y="125"/>
                  </a:lnTo>
                  <a:lnTo>
                    <a:pt x="157" y="117"/>
                  </a:lnTo>
                  <a:lnTo>
                    <a:pt x="160" y="109"/>
                  </a:lnTo>
                  <a:lnTo>
                    <a:pt x="161" y="98"/>
                  </a:lnTo>
                  <a:lnTo>
                    <a:pt x="161" y="95"/>
                  </a:lnTo>
                  <a:lnTo>
                    <a:pt x="159" y="82"/>
                  </a:lnTo>
                  <a:lnTo>
                    <a:pt x="154" y="74"/>
                  </a:lnTo>
                  <a:lnTo>
                    <a:pt x="145" y="68"/>
                  </a:lnTo>
                  <a:lnTo>
                    <a:pt x="134" y="65"/>
                  </a:lnTo>
                  <a:lnTo>
                    <a:pt x="119" y="63"/>
                  </a:lnTo>
                  <a:lnTo>
                    <a:pt x="86" y="63"/>
                  </a:lnTo>
                  <a:close/>
                  <a:moveTo>
                    <a:pt x="72" y="11"/>
                  </a:moveTo>
                  <a:lnTo>
                    <a:pt x="95" y="11"/>
                  </a:lnTo>
                  <a:lnTo>
                    <a:pt x="123" y="12"/>
                  </a:lnTo>
                  <a:lnTo>
                    <a:pt x="147" y="13"/>
                  </a:lnTo>
                  <a:lnTo>
                    <a:pt x="168" y="17"/>
                  </a:lnTo>
                  <a:lnTo>
                    <a:pt x="187" y="22"/>
                  </a:lnTo>
                  <a:lnTo>
                    <a:pt x="203" y="31"/>
                  </a:lnTo>
                  <a:lnTo>
                    <a:pt x="214" y="42"/>
                  </a:lnTo>
                  <a:lnTo>
                    <a:pt x="223" y="56"/>
                  </a:lnTo>
                  <a:lnTo>
                    <a:pt x="228" y="73"/>
                  </a:lnTo>
                  <a:lnTo>
                    <a:pt x="230" y="93"/>
                  </a:lnTo>
                  <a:lnTo>
                    <a:pt x="230" y="96"/>
                  </a:lnTo>
                  <a:lnTo>
                    <a:pt x="229" y="111"/>
                  </a:lnTo>
                  <a:lnTo>
                    <a:pt x="225" y="124"/>
                  </a:lnTo>
                  <a:lnTo>
                    <a:pt x="219" y="137"/>
                  </a:lnTo>
                  <a:lnTo>
                    <a:pt x="209" y="147"/>
                  </a:lnTo>
                  <a:lnTo>
                    <a:pt x="196" y="156"/>
                  </a:lnTo>
                  <a:lnTo>
                    <a:pt x="210" y="164"/>
                  </a:lnTo>
                  <a:lnTo>
                    <a:pt x="221" y="175"/>
                  </a:lnTo>
                  <a:lnTo>
                    <a:pt x="227" y="188"/>
                  </a:lnTo>
                  <a:lnTo>
                    <a:pt x="231" y="202"/>
                  </a:lnTo>
                  <a:lnTo>
                    <a:pt x="232" y="216"/>
                  </a:lnTo>
                  <a:lnTo>
                    <a:pt x="232" y="220"/>
                  </a:lnTo>
                  <a:lnTo>
                    <a:pt x="230" y="240"/>
                  </a:lnTo>
                  <a:lnTo>
                    <a:pt x="226" y="258"/>
                  </a:lnTo>
                  <a:lnTo>
                    <a:pt x="218" y="272"/>
                  </a:lnTo>
                  <a:lnTo>
                    <a:pt x="207" y="284"/>
                  </a:lnTo>
                  <a:lnTo>
                    <a:pt x="194" y="292"/>
                  </a:lnTo>
                  <a:lnTo>
                    <a:pt x="178" y="300"/>
                  </a:lnTo>
                  <a:lnTo>
                    <a:pt x="160" y="304"/>
                  </a:lnTo>
                  <a:lnTo>
                    <a:pt x="140" y="307"/>
                  </a:lnTo>
                  <a:lnTo>
                    <a:pt x="117" y="309"/>
                  </a:lnTo>
                  <a:lnTo>
                    <a:pt x="71" y="309"/>
                  </a:lnTo>
                  <a:lnTo>
                    <a:pt x="50" y="308"/>
                  </a:lnTo>
                  <a:lnTo>
                    <a:pt x="27" y="307"/>
                  </a:lnTo>
                  <a:lnTo>
                    <a:pt x="0" y="306"/>
                  </a:lnTo>
                  <a:lnTo>
                    <a:pt x="0" y="14"/>
                  </a:lnTo>
                  <a:lnTo>
                    <a:pt x="29" y="13"/>
                  </a:lnTo>
                  <a:lnTo>
                    <a:pt x="52" y="12"/>
                  </a:lnTo>
                  <a:lnTo>
                    <a:pt x="72" y="11"/>
                  </a:lnTo>
                  <a:close/>
                  <a:moveTo>
                    <a:pt x="1600" y="0"/>
                  </a:moveTo>
                  <a:lnTo>
                    <a:pt x="1668" y="0"/>
                  </a:lnTo>
                  <a:lnTo>
                    <a:pt x="1668" y="181"/>
                  </a:lnTo>
                  <a:lnTo>
                    <a:pt x="1739" y="82"/>
                  </a:lnTo>
                  <a:lnTo>
                    <a:pt x="1811" y="82"/>
                  </a:lnTo>
                  <a:lnTo>
                    <a:pt x="1733" y="190"/>
                  </a:lnTo>
                  <a:lnTo>
                    <a:pt x="1814" y="306"/>
                  </a:lnTo>
                  <a:lnTo>
                    <a:pt x="1736" y="306"/>
                  </a:lnTo>
                  <a:lnTo>
                    <a:pt x="1668" y="202"/>
                  </a:lnTo>
                  <a:lnTo>
                    <a:pt x="1668" y="306"/>
                  </a:lnTo>
                  <a:lnTo>
                    <a:pt x="1600" y="306"/>
                  </a:lnTo>
                  <a:lnTo>
                    <a:pt x="1600" y="0"/>
                  </a:lnTo>
                  <a:close/>
                  <a:moveTo>
                    <a:pt x="887" y="0"/>
                  </a:moveTo>
                  <a:lnTo>
                    <a:pt x="957" y="0"/>
                  </a:lnTo>
                  <a:lnTo>
                    <a:pt x="957" y="84"/>
                  </a:lnTo>
                  <a:lnTo>
                    <a:pt x="978" y="78"/>
                  </a:lnTo>
                  <a:lnTo>
                    <a:pt x="1003" y="76"/>
                  </a:lnTo>
                  <a:lnTo>
                    <a:pt x="1029" y="78"/>
                  </a:lnTo>
                  <a:lnTo>
                    <a:pt x="1051" y="83"/>
                  </a:lnTo>
                  <a:lnTo>
                    <a:pt x="1068" y="94"/>
                  </a:lnTo>
                  <a:lnTo>
                    <a:pt x="1082" y="109"/>
                  </a:lnTo>
                  <a:lnTo>
                    <a:pt x="1091" y="127"/>
                  </a:lnTo>
                  <a:lnTo>
                    <a:pt x="1096" y="150"/>
                  </a:lnTo>
                  <a:lnTo>
                    <a:pt x="1099" y="178"/>
                  </a:lnTo>
                  <a:lnTo>
                    <a:pt x="1099" y="205"/>
                  </a:lnTo>
                  <a:lnTo>
                    <a:pt x="1096" y="232"/>
                  </a:lnTo>
                  <a:lnTo>
                    <a:pt x="1091" y="254"/>
                  </a:lnTo>
                  <a:lnTo>
                    <a:pt x="1083" y="273"/>
                  </a:lnTo>
                  <a:lnTo>
                    <a:pt x="1070" y="287"/>
                  </a:lnTo>
                  <a:lnTo>
                    <a:pt x="1055" y="299"/>
                  </a:lnTo>
                  <a:lnTo>
                    <a:pt x="1036" y="306"/>
                  </a:lnTo>
                  <a:lnTo>
                    <a:pt x="1012" y="310"/>
                  </a:lnTo>
                  <a:lnTo>
                    <a:pt x="987" y="312"/>
                  </a:lnTo>
                  <a:lnTo>
                    <a:pt x="968" y="312"/>
                  </a:lnTo>
                  <a:lnTo>
                    <a:pt x="932" y="309"/>
                  </a:lnTo>
                  <a:lnTo>
                    <a:pt x="912" y="308"/>
                  </a:lnTo>
                  <a:lnTo>
                    <a:pt x="887" y="305"/>
                  </a:lnTo>
                  <a:lnTo>
                    <a:pt x="887" y="0"/>
                  </a:lnTo>
                  <a:close/>
                  <a:moveTo>
                    <a:pt x="417" y="0"/>
                  </a:moveTo>
                  <a:lnTo>
                    <a:pt x="488" y="0"/>
                  </a:lnTo>
                  <a:lnTo>
                    <a:pt x="488" y="51"/>
                  </a:lnTo>
                  <a:lnTo>
                    <a:pt x="417" y="51"/>
                  </a:lnTo>
                  <a:lnTo>
                    <a:pt x="417" y="0"/>
                  </a:lnTo>
                  <a:close/>
                </a:path>
              </a:pathLst>
            </a:custGeom>
            <a:solidFill>
              <a:srgbClr val="FFFFFF"/>
            </a:solidFill>
            <a:ln w="0">
              <a:solidFill>
                <a:srgbClr val="FFFFFF"/>
              </a:solidFill>
              <a:prstDash val="solid"/>
              <a:round/>
              <a:headEnd/>
              <a:tailEnd/>
            </a:ln>
          </p:spPr>
          <p:txBody>
            <a:bodyPr/>
            <a:lstStyle/>
            <a:p>
              <a:endParaRPr lang="en-AU"/>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7731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37225" y="1816100"/>
            <a:ext cx="1600200" cy="200501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931863" y="1816100"/>
            <a:ext cx="4652962" cy="2005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40111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Slide Number Placeholder 3"/>
          <p:cNvSpPr>
            <a:spLocks noGrp="1"/>
          </p:cNvSpPr>
          <p:nvPr>
            <p:ph type="sldNum" sz="quarter" idx="10"/>
          </p:nvPr>
        </p:nvSpPr>
        <p:spPr/>
        <p:txBody>
          <a:bodyPr/>
          <a:lstStyle>
            <a:lvl1pPr>
              <a:defRPr/>
            </a:lvl1pPr>
          </a:lstStyle>
          <a:p>
            <a:fld id="{2FC0468E-31DF-4926-9803-4DF5DB877452}"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715056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E8FFA70A-A4F2-49B0-B030-6EFCF19A217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926660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CBFF921-9B5D-419A-933D-56C16FC222AD}"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06754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2435225"/>
            <a:ext cx="3998913"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08513" y="2435225"/>
            <a:ext cx="3998912"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4"/>
          <p:cNvSpPr>
            <a:spLocks noGrp="1"/>
          </p:cNvSpPr>
          <p:nvPr>
            <p:ph type="sldNum" sz="quarter" idx="10"/>
          </p:nvPr>
        </p:nvSpPr>
        <p:spPr/>
        <p:txBody>
          <a:bodyPr/>
          <a:lstStyle>
            <a:lvl1pPr>
              <a:defRPr/>
            </a:lvl1pPr>
          </a:lstStyle>
          <a:p>
            <a:fld id="{BED8B6C4-9029-4391-9012-E2AB7A36C212}"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72523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10"/>
          </p:nvPr>
        </p:nvSpPr>
        <p:spPr/>
        <p:txBody>
          <a:bodyPr/>
          <a:lstStyle>
            <a:lvl1pPr>
              <a:defRPr/>
            </a:lvl1pPr>
          </a:lstStyle>
          <a:p>
            <a:fld id="{3509221E-67D8-4F81-BD57-9A0914B40685}"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581117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lvl1pPr>
              <a:defRPr/>
            </a:lvl1pPr>
          </a:lstStyle>
          <a:p>
            <a:fld id="{3227FD26-5D1D-4AAE-8FD6-12BBB99F583D}"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035847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EDB50DB-9200-49A9-8633-177F95182053}"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725476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AA0F324-BC58-48F3-BD1E-783FF0B263F2}"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44644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212461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BE0BB2B-6C29-42B3-AAF0-6753342AC492}"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613868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B7EDDE06-6A32-4B28-9EBD-61C090DF966C}"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990270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431800"/>
            <a:ext cx="2036762" cy="56515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431800"/>
            <a:ext cx="5961063" cy="5651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05610338-82F9-48B8-943B-18EA1973CE1A}"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34908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1800"/>
            <a:ext cx="7089775" cy="985838"/>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2435225"/>
            <a:ext cx="3998913" cy="3648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08513" y="2435225"/>
            <a:ext cx="3998912" cy="3648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4"/>
          <p:cNvSpPr>
            <a:spLocks noGrp="1"/>
          </p:cNvSpPr>
          <p:nvPr>
            <p:ph type="sldNum" sz="quarter" idx="10"/>
          </p:nvPr>
        </p:nvSpPr>
        <p:spPr>
          <a:xfrm>
            <a:off x="6784975" y="6245225"/>
            <a:ext cx="2133600" cy="476250"/>
          </a:xfrm>
        </p:spPr>
        <p:txBody>
          <a:bodyPr/>
          <a:lstStyle>
            <a:lvl1pPr>
              <a:defRPr/>
            </a:lvl1pPr>
          </a:lstStyle>
          <a:p>
            <a:fld id="{2E153355-A54A-4B43-97B9-394B7EC36B3A}" type="slidenum">
              <a:rPr lang="en-US"/>
              <a:pPr/>
              <a:t>‹#›</a:t>
            </a:fld>
            <a:endParaRPr lang="en-US"/>
          </a:p>
        </p:txBody>
      </p:sp>
      <p:sp>
        <p:nvSpPr>
          <p:cNvPr id="6" name="Footer Placeholder 5"/>
          <p:cNvSpPr>
            <a:spLocks noGrp="1"/>
          </p:cNvSpPr>
          <p:nvPr>
            <p:ph type="ftr" sz="quarter" idx="11"/>
          </p:nvPr>
        </p:nvSpPr>
        <p:spPr>
          <a:xfrm>
            <a:off x="457200" y="6245225"/>
            <a:ext cx="5561013" cy="476250"/>
          </a:xfrm>
        </p:spPr>
        <p:txBody>
          <a:bodyPr/>
          <a:lstStyle>
            <a:lvl1pPr>
              <a:defRPr/>
            </a:lvl1pPr>
          </a:lstStyle>
          <a:p>
            <a:endParaRPr lang="en-US"/>
          </a:p>
        </p:txBody>
      </p:sp>
    </p:spTree>
    <p:extLst>
      <p:ext uri="{BB962C8B-B14F-4D97-AF65-F5344CB8AC3E}">
        <p14:creationId xmlns:p14="http://schemas.microsoft.com/office/powerpoint/2010/main" val="164426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30873"/>
            <a:ext cx="7315200" cy="870236"/>
          </a:xfrm>
          <a:prstGeom prst="rect">
            <a:avLst/>
          </a:prstGeom>
        </p:spPr>
        <p:txBody>
          <a:bodyPr/>
          <a:lstStyle>
            <a:lvl1pPr algn="l">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183020"/>
            <a:ext cx="8417311" cy="2455779"/>
          </a:xfrm>
          <a:prstGeom prst="rect">
            <a:avLst/>
          </a:prstGeom>
        </p:spPr>
        <p:txBody>
          <a:bodyPr/>
          <a:lstStyle>
            <a:lvl1pPr marL="0" indent="0" algn="ctr">
              <a:buNone/>
              <a:defRPr>
                <a:solidFill>
                  <a:srgbClr val="002A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59D361-B467-4348-B0AA-522CD362702E}"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0468E-31DF-4926-9803-4DF5DB877452}"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16249"/>
            <a:ext cx="8229600" cy="3109913"/>
          </a:xfrm>
          <a:prstGeom prst="rect">
            <a:avLst/>
          </a:prstGeom>
        </p:spPr>
        <p:txBody>
          <a:bodyPr/>
          <a:lstStyle>
            <a:lvl1pPr>
              <a:defRPr>
                <a:solidFill>
                  <a:srgbClr val="002A5C"/>
                </a:solidFill>
              </a:defRPr>
            </a:lvl1pPr>
            <a:lvl2pPr>
              <a:defRPr>
                <a:solidFill>
                  <a:srgbClr val="002A5C"/>
                </a:solidFill>
              </a:defRPr>
            </a:lvl2pPr>
            <a:lvl3pPr>
              <a:defRPr>
                <a:solidFill>
                  <a:srgbClr val="002A5C"/>
                </a:solidFill>
              </a:defRPr>
            </a:lvl3pPr>
            <a:lvl4pPr>
              <a:defRPr>
                <a:solidFill>
                  <a:srgbClr val="002A5C"/>
                </a:solidFill>
              </a:defRPr>
            </a:lvl4pPr>
            <a:lvl5pPr>
              <a:defRPr>
                <a:solidFill>
                  <a:srgbClr val="002A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59D361-B467-4348-B0AA-522CD362702E}"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FA70A-A4F2-49B0-B030-6EFCF19A2179}" type="slidenum">
              <a:rPr lang="en-US" smtClean="0"/>
              <a:pPr/>
              <a:t>‹#›</a:t>
            </a:fld>
            <a:endParaRPr lang="en-US"/>
          </a:p>
        </p:txBody>
      </p:sp>
      <p:sp>
        <p:nvSpPr>
          <p:cNvPr id="7" name="Title 1"/>
          <p:cNvSpPr>
            <a:spLocks noGrp="1"/>
          </p:cNvSpPr>
          <p:nvPr>
            <p:ph type="ctrTitle"/>
          </p:nvPr>
        </p:nvSpPr>
        <p:spPr>
          <a:xfrm>
            <a:off x="457200" y="1230873"/>
            <a:ext cx="7315200" cy="870236"/>
          </a:xfrm>
          <a:prstGeom prst="rect">
            <a:avLst/>
          </a:prstGeom>
        </p:spPr>
        <p:txBody>
          <a:bodyPr/>
          <a:lstStyle>
            <a:lvl1pPr algn="l">
              <a:defRPr>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898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931863" y="3173413"/>
            <a:ext cx="3125787" cy="64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210050" y="3173413"/>
            <a:ext cx="3127375" cy="64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62242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87569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15575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41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432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244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BRIM0008_PP_CorpCv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ChangeArrowheads="1"/>
          </p:cNvSpPr>
          <p:nvPr/>
        </p:nvSpPr>
        <p:spPr bwMode="auto">
          <a:xfrm>
            <a:off x="931863" y="1125538"/>
            <a:ext cx="3184525" cy="701675"/>
          </a:xfrm>
          <a:prstGeom prst="rect">
            <a:avLst/>
          </a:prstGeom>
          <a:noFill/>
          <a:ln>
            <a:noFill/>
          </a:ln>
          <a:effectLst/>
          <a:extLst>
            <a:ext uri="{909E8E84-426E-40DD-AFC4-6F175D3DCCD1}">
              <a14:hiddenFill xmlns:a14="http://schemas.microsoft.com/office/drawing/2010/main">
                <a:solidFill>
                  <a:srgbClr val="598FA7"/>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20000"/>
              </a:spcBef>
              <a:buClr>
                <a:srgbClr val="002C5A"/>
              </a:buClr>
            </a:pPr>
            <a:r>
              <a:rPr lang="en-US" sz="4000" b="1">
                <a:solidFill>
                  <a:schemeClr val="bg1"/>
                </a:solidFill>
                <a:latin typeface="Verdana" pitchFamily="34" charset="0"/>
              </a:rPr>
              <a:t>Brimbank</a:t>
            </a:r>
          </a:p>
        </p:txBody>
      </p:sp>
      <p:sp>
        <p:nvSpPr>
          <p:cNvPr id="4100" name="Rectangle 4"/>
          <p:cNvSpPr>
            <a:spLocks noGrp="1" noChangeArrowheads="1"/>
          </p:cNvSpPr>
          <p:nvPr>
            <p:ph type="title"/>
          </p:nvPr>
        </p:nvSpPr>
        <p:spPr bwMode="auto">
          <a:xfrm>
            <a:off x="931863" y="1816100"/>
            <a:ext cx="640556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101" name="Rectangle 5"/>
          <p:cNvSpPr>
            <a:spLocks noGrp="1" noChangeArrowheads="1"/>
          </p:cNvSpPr>
          <p:nvPr>
            <p:ph type="body" idx="1"/>
          </p:nvPr>
        </p:nvSpPr>
        <p:spPr bwMode="auto">
          <a:xfrm>
            <a:off x="931863" y="3173413"/>
            <a:ext cx="64055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p:txBody>
      </p:sp>
      <p:grpSp>
        <p:nvGrpSpPr>
          <p:cNvPr id="4102" name="Group 6"/>
          <p:cNvGrpSpPr>
            <a:grpSpLocks/>
          </p:cNvGrpSpPr>
          <p:nvPr/>
        </p:nvGrpSpPr>
        <p:grpSpPr bwMode="auto">
          <a:xfrm>
            <a:off x="7694613" y="115888"/>
            <a:ext cx="914400" cy="1281112"/>
            <a:chOff x="2251" y="1280"/>
            <a:chExt cx="1257" cy="1760"/>
          </a:xfrm>
        </p:grpSpPr>
        <p:sp>
          <p:nvSpPr>
            <p:cNvPr id="4103" name="AutoShape 7"/>
            <p:cNvSpPr>
              <a:spLocks noChangeAspect="1" noChangeArrowheads="1" noTextEdit="1"/>
            </p:cNvSpPr>
            <p:nvPr/>
          </p:nvSpPr>
          <p:spPr bwMode="auto">
            <a:xfrm>
              <a:off x="2252" y="1280"/>
              <a:ext cx="1256" cy="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4104" name="Freeform 8"/>
            <p:cNvSpPr>
              <a:spLocks/>
            </p:cNvSpPr>
            <p:nvPr/>
          </p:nvSpPr>
          <p:spPr bwMode="auto">
            <a:xfrm>
              <a:off x="2251" y="1284"/>
              <a:ext cx="1255" cy="1756"/>
            </a:xfrm>
            <a:custGeom>
              <a:avLst/>
              <a:gdLst>
                <a:gd name="T0" fmla="*/ 0 w 2509"/>
                <a:gd name="T1" fmla="*/ 0 h 3511"/>
                <a:gd name="T2" fmla="*/ 2509 w 2509"/>
                <a:gd name="T3" fmla="*/ 0 h 3511"/>
                <a:gd name="T4" fmla="*/ 2509 w 2509"/>
                <a:gd name="T5" fmla="*/ 3361 h 3511"/>
                <a:gd name="T6" fmla="*/ 2507 w 2509"/>
                <a:gd name="T7" fmla="*/ 3389 h 3511"/>
                <a:gd name="T8" fmla="*/ 2501 w 2509"/>
                <a:gd name="T9" fmla="*/ 3415 h 3511"/>
                <a:gd name="T10" fmla="*/ 2494 w 2509"/>
                <a:gd name="T11" fmla="*/ 3436 h 3511"/>
                <a:gd name="T12" fmla="*/ 2483 w 2509"/>
                <a:gd name="T13" fmla="*/ 3454 h 3511"/>
                <a:gd name="T14" fmla="*/ 2471 w 2509"/>
                <a:gd name="T15" fmla="*/ 3469 h 3511"/>
                <a:gd name="T16" fmla="*/ 2458 w 2509"/>
                <a:gd name="T17" fmla="*/ 3482 h 3511"/>
                <a:gd name="T18" fmla="*/ 2443 w 2509"/>
                <a:gd name="T19" fmla="*/ 3492 h 3511"/>
                <a:gd name="T20" fmla="*/ 2428 w 2509"/>
                <a:gd name="T21" fmla="*/ 3498 h 3511"/>
                <a:gd name="T22" fmla="*/ 2412 w 2509"/>
                <a:gd name="T23" fmla="*/ 3504 h 3511"/>
                <a:gd name="T24" fmla="*/ 2397 w 2509"/>
                <a:gd name="T25" fmla="*/ 3508 h 3511"/>
                <a:gd name="T26" fmla="*/ 2383 w 2509"/>
                <a:gd name="T27" fmla="*/ 3510 h 3511"/>
                <a:gd name="T28" fmla="*/ 2371 w 2509"/>
                <a:gd name="T29" fmla="*/ 3511 h 3511"/>
                <a:gd name="T30" fmla="*/ 2346 w 2509"/>
                <a:gd name="T31" fmla="*/ 3511 h 3511"/>
                <a:gd name="T32" fmla="*/ 163 w 2509"/>
                <a:gd name="T33" fmla="*/ 3278 h 3511"/>
                <a:gd name="T34" fmla="*/ 132 w 2509"/>
                <a:gd name="T35" fmla="*/ 3273 h 3511"/>
                <a:gd name="T36" fmla="*/ 107 w 2509"/>
                <a:gd name="T37" fmla="*/ 3265 h 3511"/>
                <a:gd name="T38" fmla="*/ 83 w 2509"/>
                <a:gd name="T39" fmla="*/ 3253 h 3511"/>
                <a:gd name="T40" fmla="*/ 64 w 2509"/>
                <a:gd name="T41" fmla="*/ 3239 h 3511"/>
                <a:gd name="T42" fmla="*/ 48 w 2509"/>
                <a:gd name="T43" fmla="*/ 3223 h 3511"/>
                <a:gd name="T44" fmla="*/ 35 w 2509"/>
                <a:gd name="T45" fmla="*/ 3206 h 3511"/>
                <a:gd name="T46" fmla="*/ 24 w 2509"/>
                <a:gd name="T47" fmla="*/ 3189 h 3511"/>
                <a:gd name="T48" fmla="*/ 17 w 2509"/>
                <a:gd name="T49" fmla="*/ 3171 h 3511"/>
                <a:gd name="T50" fmla="*/ 11 w 2509"/>
                <a:gd name="T51" fmla="*/ 3154 h 3511"/>
                <a:gd name="T52" fmla="*/ 6 w 2509"/>
                <a:gd name="T53" fmla="*/ 3138 h 3511"/>
                <a:gd name="T54" fmla="*/ 3 w 2509"/>
                <a:gd name="T55" fmla="*/ 3124 h 3511"/>
                <a:gd name="T56" fmla="*/ 1 w 2509"/>
                <a:gd name="T57" fmla="*/ 3111 h 3511"/>
                <a:gd name="T58" fmla="*/ 0 w 2509"/>
                <a:gd name="T59" fmla="*/ 3102 h 3511"/>
                <a:gd name="T60" fmla="*/ 0 w 2509"/>
                <a:gd name="T61" fmla="*/ 0 h 3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09" h="3511">
                  <a:moveTo>
                    <a:pt x="0" y="0"/>
                  </a:moveTo>
                  <a:lnTo>
                    <a:pt x="2509" y="0"/>
                  </a:lnTo>
                  <a:lnTo>
                    <a:pt x="2509" y="3361"/>
                  </a:lnTo>
                  <a:lnTo>
                    <a:pt x="2507" y="3389"/>
                  </a:lnTo>
                  <a:lnTo>
                    <a:pt x="2501" y="3415"/>
                  </a:lnTo>
                  <a:lnTo>
                    <a:pt x="2494" y="3436"/>
                  </a:lnTo>
                  <a:lnTo>
                    <a:pt x="2483" y="3454"/>
                  </a:lnTo>
                  <a:lnTo>
                    <a:pt x="2471" y="3469"/>
                  </a:lnTo>
                  <a:lnTo>
                    <a:pt x="2458" y="3482"/>
                  </a:lnTo>
                  <a:lnTo>
                    <a:pt x="2443" y="3492"/>
                  </a:lnTo>
                  <a:lnTo>
                    <a:pt x="2428" y="3498"/>
                  </a:lnTo>
                  <a:lnTo>
                    <a:pt x="2412" y="3504"/>
                  </a:lnTo>
                  <a:lnTo>
                    <a:pt x="2397" y="3508"/>
                  </a:lnTo>
                  <a:lnTo>
                    <a:pt x="2383" y="3510"/>
                  </a:lnTo>
                  <a:lnTo>
                    <a:pt x="2371" y="3511"/>
                  </a:lnTo>
                  <a:lnTo>
                    <a:pt x="2346" y="3511"/>
                  </a:lnTo>
                  <a:lnTo>
                    <a:pt x="163" y="3278"/>
                  </a:lnTo>
                  <a:lnTo>
                    <a:pt x="132" y="3273"/>
                  </a:lnTo>
                  <a:lnTo>
                    <a:pt x="107" y="3265"/>
                  </a:lnTo>
                  <a:lnTo>
                    <a:pt x="83" y="3253"/>
                  </a:lnTo>
                  <a:lnTo>
                    <a:pt x="64" y="3239"/>
                  </a:lnTo>
                  <a:lnTo>
                    <a:pt x="48" y="3223"/>
                  </a:lnTo>
                  <a:lnTo>
                    <a:pt x="35" y="3206"/>
                  </a:lnTo>
                  <a:lnTo>
                    <a:pt x="24" y="3189"/>
                  </a:lnTo>
                  <a:lnTo>
                    <a:pt x="17" y="3171"/>
                  </a:lnTo>
                  <a:lnTo>
                    <a:pt x="11" y="3154"/>
                  </a:lnTo>
                  <a:lnTo>
                    <a:pt x="6" y="3138"/>
                  </a:lnTo>
                  <a:lnTo>
                    <a:pt x="3" y="3124"/>
                  </a:lnTo>
                  <a:lnTo>
                    <a:pt x="1" y="3111"/>
                  </a:lnTo>
                  <a:lnTo>
                    <a:pt x="0" y="3102"/>
                  </a:lnTo>
                  <a:lnTo>
                    <a:pt x="0" y="0"/>
                  </a:lnTo>
                  <a:close/>
                </a:path>
              </a:pathLst>
            </a:custGeom>
            <a:solidFill>
              <a:srgbClr val="000066"/>
            </a:solidFill>
            <a:ln w="0">
              <a:solidFill>
                <a:srgbClr val="000066"/>
              </a:solidFill>
              <a:prstDash val="solid"/>
              <a:round/>
              <a:headEnd/>
              <a:tailEnd/>
            </a:ln>
          </p:spPr>
          <p:txBody>
            <a:bodyPr/>
            <a:lstStyle/>
            <a:p>
              <a:endParaRPr lang="en-AU"/>
            </a:p>
          </p:txBody>
        </p:sp>
        <p:sp>
          <p:nvSpPr>
            <p:cNvPr id="4105" name="Freeform 9"/>
            <p:cNvSpPr>
              <a:spLocks/>
            </p:cNvSpPr>
            <p:nvPr/>
          </p:nvSpPr>
          <p:spPr bwMode="auto">
            <a:xfrm>
              <a:off x="2466" y="1553"/>
              <a:ext cx="830" cy="656"/>
            </a:xfrm>
            <a:custGeom>
              <a:avLst/>
              <a:gdLst>
                <a:gd name="T0" fmla="*/ 1120 w 1661"/>
                <a:gd name="T1" fmla="*/ 19 h 1311"/>
                <a:gd name="T2" fmla="*/ 1422 w 1661"/>
                <a:gd name="T3" fmla="*/ 113 h 1311"/>
                <a:gd name="T4" fmla="*/ 1657 w 1661"/>
                <a:gd name="T5" fmla="*/ 247 h 1311"/>
                <a:gd name="T6" fmla="*/ 1594 w 1661"/>
                <a:gd name="T7" fmla="*/ 220 h 1311"/>
                <a:gd name="T8" fmla="*/ 1460 w 1661"/>
                <a:gd name="T9" fmla="*/ 174 h 1311"/>
                <a:gd name="T10" fmla="*/ 1270 w 1661"/>
                <a:gd name="T11" fmla="*/ 131 h 1311"/>
                <a:gd name="T12" fmla="*/ 1039 w 1661"/>
                <a:gd name="T13" fmla="*/ 113 h 1311"/>
                <a:gd name="T14" fmla="*/ 784 w 1661"/>
                <a:gd name="T15" fmla="*/ 141 h 1311"/>
                <a:gd name="T16" fmla="*/ 519 w 1661"/>
                <a:gd name="T17" fmla="*/ 235 h 1311"/>
                <a:gd name="T18" fmla="*/ 264 w 1661"/>
                <a:gd name="T19" fmla="*/ 414 h 1311"/>
                <a:gd name="T20" fmla="*/ 314 w 1661"/>
                <a:gd name="T21" fmla="*/ 380 h 1311"/>
                <a:gd name="T22" fmla="*/ 426 w 1661"/>
                <a:gd name="T23" fmla="*/ 319 h 1311"/>
                <a:gd name="T24" fmla="*/ 594 w 1661"/>
                <a:gd name="T25" fmla="*/ 256 h 1311"/>
                <a:gd name="T26" fmla="*/ 809 w 1661"/>
                <a:gd name="T27" fmla="*/ 217 h 1311"/>
                <a:gd name="T28" fmla="*/ 1064 w 1661"/>
                <a:gd name="T29" fmla="*/ 226 h 1311"/>
                <a:gd name="T30" fmla="*/ 1354 w 1661"/>
                <a:gd name="T31" fmla="*/ 309 h 1311"/>
                <a:gd name="T32" fmla="*/ 1497 w 1661"/>
                <a:gd name="T33" fmla="*/ 382 h 1311"/>
                <a:gd name="T34" fmla="*/ 1412 w 1661"/>
                <a:gd name="T35" fmla="*/ 355 h 1311"/>
                <a:gd name="T36" fmla="*/ 1259 w 1661"/>
                <a:gd name="T37" fmla="*/ 322 h 1311"/>
                <a:gd name="T38" fmla="*/ 1059 w 1661"/>
                <a:gd name="T39" fmla="*/ 305 h 1311"/>
                <a:gd name="T40" fmla="*/ 827 w 1661"/>
                <a:gd name="T41" fmla="*/ 327 h 1311"/>
                <a:gd name="T42" fmla="*/ 585 w 1661"/>
                <a:gd name="T43" fmla="*/ 408 h 1311"/>
                <a:gd name="T44" fmla="*/ 351 w 1661"/>
                <a:gd name="T45" fmla="*/ 570 h 1311"/>
                <a:gd name="T46" fmla="*/ 387 w 1661"/>
                <a:gd name="T47" fmla="*/ 547 h 1311"/>
                <a:gd name="T48" fmla="*/ 490 w 1661"/>
                <a:gd name="T49" fmla="*/ 498 h 1311"/>
                <a:gd name="T50" fmla="*/ 649 w 1661"/>
                <a:gd name="T51" fmla="*/ 447 h 1311"/>
                <a:gd name="T52" fmla="*/ 855 w 1661"/>
                <a:gd name="T53" fmla="*/ 419 h 1311"/>
                <a:gd name="T54" fmla="*/ 1095 w 1661"/>
                <a:gd name="T55" fmla="*/ 440 h 1311"/>
                <a:gd name="T56" fmla="*/ 1361 w 1661"/>
                <a:gd name="T57" fmla="*/ 533 h 1311"/>
                <a:gd name="T58" fmla="*/ 1310 w 1661"/>
                <a:gd name="T59" fmla="*/ 527 h 1311"/>
                <a:gd name="T60" fmla="*/ 1179 w 1661"/>
                <a:gd name="T61" fmla="*/ 516 h 1311"/>
                <a:gd name="T62" fmla="*/ 954 w 1661"/>
                <a:gd name="T63" fmla="*/ 515 h 1311"/>
                <a:gd name="T64" fmla="*/ 766 w 1661"/>
                <a:gd name="T65" fmla="*/ 538 h 1311"/>
                <a:gd name="T66" fmla="*/ 646 w 1661"/>
                <a:gd name="T67" fmla="*/ 572 h 1311"/>
                <a:gd name="T68" fmla="*/ 536 w 1661"/>
                <a:gd name="T69" fmla="*/ 623 h 1311"/>
                <a:gd name="T70" fmla="*/ 438 w 1661"/>
                <a:gd name="T71" fmla="*/ 704 h 1311"/>
                <a:gd name="T72" fmla="*/ 377 w 1661"/>
                <a:gd name="T73" fmla="*/ 823 h 1311"/>
                <a:gd name="T74" fmla="*/ 381 w 1661"/>
                <a:gd name="T75" fmla="*/ 978 h 1311"/>
                <a:gd name="T76" fmla="*/ 479 w 1661"/>
                <a:gd name="T77" fmla="*/ 1117 h 1311"/>
                <a:gd name="T78" fmla="*/ 658 w 1661"/>
                <a:gd name="T79" fmla="*/ 1221 h 1311"/>
                <a:gd name="T80" fmla="*/ 900 w 1661"/>
                <a:gd name="T81" fmla="*/ 1284 h 1311"/>
                <a:gd name="T82" fmla="*/ 1060 w 1661"/>
                <a:gd name="T83" fmla="*/ 1306 h 1311"/>
                <a:gd name="T84" fmla="*/ 868 w 1661"/>
                <a:gd name="T85" fmla="*/ 1308 h 1311"/>
                <a:gd name="T86" fmla="*/ 632 w 1661"/>
                <a:gd name="T87" fmla="*/ 1271 h 1311"/>
                <a:gd name="T88" fmla="*/ 392 w 1661"/>
                <a:gd name="T89" fmla="*/ 1178 h 1311"/>
                <a:gd name="T90" fmla="*/ 175 w 1661"/>
                <a:gd name="T91" fmla="*/ 1016 h 1311"/>
                <a:gd name="T92" fmla="*/ 45 w 1661"/>
                <a:gd name="T93" fmla="*/ 834 h 1311"/>
                <a:gd name="T94" fmla="*/ 1 w 1661"/>
                <a:gd name="T95" fmla="*/ 660 h 1311"/>
                <a:gd name="T96" fmla="*/ 19 w 1661"/>
                <a:gd name="T97" fmla="*/ 504 h 1311"/>
                <a:gd name="T98" fmla="*/ 78 w 1661"/>
                <a:gd name="T99" fmla="*/ 372 h 1311"/>
                <a:gd name="T100" fmla="*/ 152 w 1661"/>
                <a:gd name="T101" fmla="*/ 276 h 1311"/>
                <a:gd name="T102" fmla="*/ 247 w 1661"/>
                <a:gd name="T103" fmla="*/ 200 h 1311"/>
                <a:gd name="T104" fmla="*/ 400 w 1661"/>
                <a:gd name="T105" fmla="*/ 114 h 1311"/>
                <a:gd name="T106" fmla="*/ 600 w 1661"/>
                <a:gd name="T107" fmla="*/ 42 h 1311"/>
                <a:gd name="T108" fmla="*/ 843 w 1661"/>
                <a:gd name="T109" fmla="*/ 2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1" h="1311">
                  <a:moveTo>
                    <a:pt x="910" y="0"/>
                  </a:moveTo>
                  <a:lnTo>
                    <a:pt x="978" y="2"/>
                  </a:lnTo>
                  <a:lnTo>
                    <a:pt x="1048" y="9"/>
                  </a:lnTo>
                  <a:lnTo>
                    <a:pt x="1120" y="19"/>
                  </a:lnTo>
                  <a:lnTo>
                    <a:pt x="1193" y="34"/>
                  </a:lnTo>
                  <a:lnTo>
                    <a:pt x="1268" y="56"/>
                  </a:lnTo>
                  <a:lnTo>
                    <a:pt x="1344" y="81"/>
                  </a:lnTo>
                  <a:lnTo>
                    <a:pt x="1422" y="113"/>
                  </a:lnTo>
                  <a:lnTo>
                    <a:pt x="1501" y="152"/>
                  </a:lnTo>
                  <a:lnTo>
                    <a:pt x="1579" y="196"/>
                  </a:lnTo>
                  <a:lnTo>
                    <a:pt x="1661" y="248"/>
                  </a:lnTo>
                  <a:lnTo>
                    <a:pt x="1657" y="247"/>
                  </a:lnTo>
                  <a:lnTo>
                    <a:pt x="1650" y="242"/>
                  </a:lnTo>
                  <a:lnTo>
                    <a:pt x="1636" y="237"/>
                  </a:lnTo>
                  <a:lnTo>
                    <a:pt x="1618" y="228"/>
                  </a:lnTo>
                  <a:lnTo>
                    <a:pt x="1594" y="220"/>
                  </a:lnTo>
                  <a:lnTo>
                    <a:pt x="1567" y="209"/>
                  </a:lnTo>
                  <a:lnTo>
                    <a:pt x="1536" y="197"/>
                  </a:lnTo>
                  <a:lnTo>
                    <a:pt x="1499" y="186"/>
                  </a:lnTo>
                  <a:lnTo>
                    <a:pt x="1460" y="174"/>
                  </a:lnTo>
                  <a:lnTo>
                    <a:pt x="1417" y="162"/>
                  </a:lnTo>
                  <a:lnTo>
                    <a:pt x="1371" y="152"/>
                  </a:lnTo>
                  <a:lnTo>
                    <a:pt x="1321" y="141"/>
                  </a:lnTo>
                  <a:lnTo>
                    <a:pt x="1270" y="131"/>
                  </a:lnTo>
                  <a:lnTo>
                    <a:pt x="1216" y="124"/>
                  </a:lnTo>
                  <a:lnTo>
                    <a:pt x="1158" y="119"/>
                  </a:lnTo>
                  <a:lnTo>
                    <a:pt x="1099" y="114"/>
                  </a:lnTo>
                  <a:lnTo>
                    <a:pt x="1039" y="113"/>
                  </a:lnTo>
                  <a:lnTo>
                    <a:pt x="977" y="115"/>
                  </a:lnTo>
                  <a:lnTo>
                    <a:pt x="914" y="120"/>
                  </a:lnTo>
                  <a:lnTo>
                    <a:pt x="849" y="128"/>
                  </a:lnTo>
                  <a:lnTo>
                    <a:pt x="784" y="141"/>
                  </a:lnTo>
                  <a:lnTo>
                    <a:pt x="718" y="157"/>
                  </a:lnTo>
                  <a:lnTo>
                    <a:pt x="651" y="178"/>
                  </a:lnTo>
                  <a:lnTo>
                    <a:pt x="585" y="204"/>
                  </a:lnTo>
                  <a:lnTo>
                    <a:pt x="519" y="235"/>
                  </a:lnTo>
                  <a:lnTo>
                    <a:pt x="453" y="271"/>
                  </a:lnTo>
                  <a:lnTo>
                    <a:pt x="388" y="314"/>
                  </a:lnTo>
                  <a:lnTo>
                    <a:pt x="324" y="362"/>
                  </a:lnTo>
                  <a:lnTo>
                    <a:pt x="264" y="414"/>
                  </a:lnTo>
                  <a:lnTo>
                    <a:pt x="270" y="411"/>
                  </a:lnTo>
                  <a:lnTo>
                    <a:pt x="280" y="402"/>
                  </a:lnTo>
                  <a:lnTo>
                    <a:pt x="295" y="393"/>
                  </a:lnTo>
                  <a:lnTo>
                    <a:pt x="314" y="380"/>
                  </a:lnTo>
                  <a:lnTo>
                    <a:pt x="337" y="366"/>
                  </a:lnTo>
                  <a:lnTo>
                    <a:pt x="363" y="351"/>
                  </a:lnTo>
                  <a:lnTo>
                    <a:pt x="393" y="335"/>
                  </a:lnTo>
                  <a:lnTo>
                    <a:pt x="426" y="319"/>
                  </a:lnTo>
                  <a:lnTo>
                    <a:pt x="464" y="302"/>
                  </a:lnTo>
                  <a:lnTo>
                    <a:pt x="504" y="286"/>
                  </a:lnTo>
                  <a:lnTo>
                    <a:pt x="547" y="270"/>
                  </a:lnTo>
                  <a:lnTo>
                    <a:pt x="594" y="256"/>
                  </a:lnTo>
                  <a:lnTo>
                    <a:pt x="643" y="242"/>
                  </a:lnTo>
                  <a:lnTo>
                    <a:pt x="696" y="232"/>
                  </a:lnTo>
                  <a:lnTo>
                    <a:pt x="751" y="223"/>
                  </a:lnTo>
                  <a:lnTo>
                    <a:pt x="809" y="217"/>
                  </a:lnTo>
                  <a:lnTo>
                    <a:pt x="869" y="213"/>
                  </a:lnTo>
                  <a:lnTo>
                    <a:pt x="932" y="213"/>
                  </a:lnTo>
                  <a:lnTo>
                    <a:pt x="997" y="218"/>
                  </a:lnTo>
                  <a:lnTo>
                    <a:pt x="1064" y="226"/>
                  </a:lnTo>
                  <a:lnTo>
                    <a:pt x="1134" y="239"/>
                  </a:lnTo>
                  <a:lnTo>
                    <a:pt x="1205" y="257"/>
                  </a:lnTo>
                  <a:lnTo>
                    <a:pt x="1279" y="280"/>
                  </a:lnTo>
                  <a:lnTo>
                    <a:pt x="1354" y="309"/>
                  </a:lnTo>
                  <a:lnTo>
                    <a:pt x="1431" y="345"/>
                  </a:lnTo>
                  <a:lnTo>
                    <a:pt x="1509" y="386"/>
                  </a:lnTo>
                  <a:lnTo>
                    <a:pt x="1506" y="385"/>
                  </a:lnTo>
                  <a:lnTo>
                    <a:pt x="1497" y="382"/>
                  </a:lnTo>
                  <a:lnTo>
                    <a:pt x="1483" y="377"/>
                  </a:lnTo>
                  <a:lnTo>
                    <a:pt x="1464" y="370"/>
                  </a:lnTo>
                  <a:lnTo>
                    <a:pt x="1441" y="363"/>
                  </a:lnTo>
                  <a:lnTo>
                    <a:pt x="1412" y="355"/>
                  </a:lnTo>
                  <a:lnTo>
                    <a:pt x="1380" y="347"/>
                  </a:lnTo>
                  <a:lnTo>
                    <a:pt x="1344" y="338"/>
                  </a:lnTo>
                  <a:lnTo>
                    <a:pt x="1303" y="330"/>
                  </a:lnTo>
                  <a:lnTo>
                    <a:pt x="1259" y="322"/>
                  </a:lnTo>
                  <a:lnTo>
                    <a:pt x="1214" y="316"/>
                  </a:lnTo>
                  <a:lnTo>
                    <a:pt x="1165" y="311"/>
                  </a:lnTo>
                  <a:lnTo>
                    <a:pt x="1112" y="306"/>
                  </a:lnTo>
                  <a:lnTo>
                    <a:pt x="1059" y="305"/>
                  </a:lnTo>
                  <a:lnTo>
                    <a:pt x="1003" y="306"/>
                  </a:lnTo>
                  <a:lnTo>
                    <a:pt x="946" y="309"/>
                  </a:lnTo>
                  <a:lnTo>
                    <a:pt x="887" y="316"/>
                  </a:lnTo>
                  <a:lnTo>
                    <a:pt x="827" y="327"/>
                  </a:lnTo>
                  <a:lnTo>
                    <a:pt x="768" y="340"/>
                  </a:lnTo>
                  <a:lnTo>
                    <a:pt x="707" y="357"/>
                  </a:lnTo>
                  <a:lnTo>
                    <a:pt x="646" y="380"/>
                  </a:lnTo>
                  <a:lnTo>
                    <a:pt x="585" y="408"/>
                  </a:lnTo>
                  <a:lnTo>
                    <a:pt x="526" y="440"/>
                  </a:lnTo>
                  <a:lnTo>
                    <a:pt x="466" y="477"/>
                  </a:lnTo>
                  <a:lnTo>
                    <a:pt x="407" y="521"/>
                  </a:lnTo>
                  <a:lnTo>
                    <a:pt x="351" y="570"/>
                  </a:lnTo>
                  <a:lnTo>
                    <a:pt x="353" y="569"/>
                  </a:lnTo>
                  <a:lnTo>
                    <a:pt x="360" y="563"/>
                  </a:lnTo>
                  <a:lnTo>
                    <a:pt x="372" y="557"/>
                  </a:lnTo>
                  <a:lnTo>
                    <a:pt x="387" y="547"/>
                  </a:lnTo>
                  <a:lnTo>
                    <a:pt x="407" y="537"/>
                  </a:lnTo>
                  <a:lnTo>
                    <a:pt x="432" y="525"/>
                  </a:lnTo>
                  <a:lnTo>
                    <a:pt x="459" y="512"/>
                  </a:lnTo>
                  <a:lnTo>
                    <a:pt x="490" y="498"/>
                  </a:lnTo>
                  <a:lnTo>
                    <a:pt x="526" y="485"/>
                  </a:lnTo>
                  <a:lnTo>
                    <a:pt x="564" y="472"/>
                  </a:lnTo>
                  <a:lnTo>
                    <a:pt x="606" y="459"/>
                  </a:lnTo>
                  <a:lnTo>
                    <a:pt x="649" y="447"/>
                  </a:lnTo>
                  <a:lnTo>
                    <a:pt x="697" y="437"/>
                  </a:lnTo>
                  <a:lnTo>
                    <a:pt x="747" y="429"/>
                  </a:lnTo>
                  <a:lnTo>
                    <a:pt x="800" y="423"/>
                  </a:lnTo>
                  <a:lnTo>
                    <a:pt x="855" y="419"/>
                  </a:lnTo>
                  <a:lnTo>
                    <a:pt x="912" y="419"/>
                  </a:lnTo>
                  <a:lnTo>
                    <a:pt x="971" y="423"/>
                  </a:lnTo>
                  <a:lnTo>
                    <a:pt x="1032" y="429"/>
                  </a:lnTo>
                  <a:lnTo>
                    <a:pt x="1095" y="440"/>
                  </a:lnTo>
                  <a:lnTo>
                    <a:pt x="1159" y="456"/>
                  </a:lnTo>
                  <a:lnTo>
                    <a:pt x="1225" y="476"/>
                  </a:lnTo>
                  <a:lnTo>
                    <a:pt x="1293" y="501"/>
                  </a:lnTo>
                  <a:lnTo>
                    <a:pt x="1361" y="533"/>
                  </a:lnTo>
                  <a:lnTo>
                    <a:pt x="1358" y="533"/>
                  </a:lnTo>
                  <a:lnTo>
                    <a:pt x="1347" y="531"/>
                  </a:lnTo>
                  <a:lnTo>
                    <a:pt x="1331" y="530"/>
                  </a:lnTo>
                  <a:lnTo>
                    <a:pt x="1310" y="527"/>
                  </a:lnTo>
                  <a:lnTo>
                    <a:pt x="1283" y="525"/>
                  </a:lnTo>
                  <a:lnTo>
                    <a:pt x="1252" y="522"/>
                  </a:lnTo>
                  <a:lnTo>
                    <a:pt x="1218" y="520"/>
                  </a:lnTo>
                  <a:lnTo>
                    <a:pt x="1179" y="516"/>
                  </a:lnTo>
                  <a:lnTo>
                    <a:pt x="1138" y="515"/>
                  </a:lnTo>
                  <a:lnTo>
                    <a:pt x="1094" y="513"/>
                  </a:lnTo>
                  <a:lnTo>
                    <a:pt x="1001" y="513"/>
                  </a:lnTo>
                  <a:lnTo>
                    <a:pt x="954" y="515"/>
                  </a:lnTo>
                  <a:lnTo>
                    <a:pt x="906" y="519"/>
                  </a:lnTo>
                  <a:lnTo>
                    <a:pt x="858" y="523"/>
                  </a:lnTo>
                  <a:lnTo>
                    <a:pt x="811" y="529"/>
                  </a:lnTo>
                  <a:lnTo>
                    <a:pt x="766" y="538"/>
                  </a:lnTo>
                  <a:lnTo>
                    <a:pt x="722" y="548"/>
                  </a:lnTo>
                  <a:lnTo>
                    <a:pt x="697" y="555"/>
                  </a:lnTo>
                  <a:lnTo>
                    <a:pt x="673" y="563"/>
                  </a:lnTo>
                  <a:lnTo>
                    <a:pt x="646" y="572"/>
                  </a:lnTo>
                  <a:lnTo>
                    <a:pt x="618" y="583"/>
                  </a:lnTo>
                  <a:lnTo>
                    <a:pt x="591" y="594"/>
                  </a:lnTo>
                  <a:lnTo>
                    <a:pt x="563" y="608"/>
                  </a:lnTo>
                  <a:lnTo>
                    <a:pt x="536" y="623"/>
                  </a:lnTo>
                  <a:lnTo>
                    <a:pt x="510" y="640"/>
                  </a:lnTo>
                  <a:lnTo>
                    <a:pt x="484" y="659"/>
                  </a:lnTo>
                  <a:lnTo>
                    <a:pt x="461" y="681"/>
                  </a:lnTo>
                  <a:lnTo>
                    <a:pt x="438" y="704"/>
                  </a:lnTo>
                  <a:lnTo>
                    <a:pt x="419" y="730"/>
                  </a:lnTo>
                  <a:lnTo>
                    <a:pt x="402" y="757"/>
                  </a:lnTo>
                  <a:lnTo>
                    <a:pt x="388" y="788"/>
                  </a:lnTo>
                  <a:lnTo>
                    <a:pt x="377" y="823"/>
                  </a:lnTo>
                  <a:lnTo>
                    <a:pt x="371" y="859"/>
                  </a:lnTo>
                  <a:lnTo>
                    <a:pt x="368" y="898"/>
                  </a:lnTo>
                  <a:lnTo>
                    <a:pt x="371" y="939"/>
                  </a:lnTo>
                  <a:lnTo>
                    <a:pt x="381" y="978"/>
                  </a:lnTo>
                  <a:lnTo>
                    <a:pt x="397" y="1016"/>
                  </a:lnTo>
                  <a:lnTo>
                    <a:pt x="418" y="1051"/>
                  </a:lnTo>
                  <a:lnTo>
                    <a:pt x="446" y="1085"/>
                  </a:lnTo>
                  <a:lnTo>
                    <a:pt x="479" y="1117"/>
                  </a:lnTo>
                  <a:lnTo>
                    <a:pt x="516" y="1146"/>
                  </a:lnTo>
                  <a:lnTo>
                    <a:pt x="559" y="1173"/>
                  </a:lnTo>
                  <a:lnTo>
                    <a:pt x="607" y="1198"/>
                  </a:lnTo>
                  <a:lnTo>
                    <a:pt x="658" y="1221"/>
                  </a:lnTo>
                  <a:lnTo>
                    <a:pt x="713" y="1241"/>
                  </a:lnTo>
                  <a:lnTo>
                    <a:pt x="772" y="1259"/>
                  </a:lnTo>
                  <a:lnTo>
                    <a:pt x="835" y="1273"/>
                  </a:lnTo>
                  <a:lnTo>
                    <a:pt x="900" y="1284"/>
                  </a:lnTo>
                  <a:lnTo>
                    <a:pt x="968" y="1293"/>
                  </a:lnTo>
                  <a:lnTo>
                    <a:pt x="1039" y="1298"/>
                  </a:lnTo>
                  <a:lnTo>
                    <a:pt x="1096" y="1299"/>
                  </a:lnTo>
                  <a:lnTo>
                    <a:pt x="1060" y="1306"/>
                  </a:lnTo>
                  <a:lnTo>
                    <a:pt x="1018" y="1309"/>
                  </a:lnTo>
                  <a:lnTo>
                    <a:pt x="973" y="1311"/>
                  </a:lnTo>
                  <a:lnTo>
                    <a:pt x="922" y="1311"/>
                  </a:lnTo>
                  <a:lnTo>
                    <a:pt x="868" y="1308"/>
                  </a:lnTo>
                  <a:lnTo>
                    <a:pt x="810" y="1303"/>
                  </a:lnTo>
                  <a:lnTo>
                    <a:pt x="751" y="1295"/>
                  </a:lnTo>
                  <a:lnTo>
                    <a:pt x="692" y="1284"/>
                  </a:lnTo>
                  <a:lnTo>
                    <a:pt x="632" y="1271"/>
                  </a:lnTo>
                  <a:lnTo>
                    <a:pt x="573" y="1252"/>
                  </a:lnTo>
                  <a:lnTo>
                    <a:pt x="512" y="1232"/>
                  </a:lnTo>
                  <a:lnTo>
                    <a:pt x="452" y="1207"/>
                  </a:lnTo>
                  <a:lnTo>
                    <a:pt x="392" y="1178"/>
                  </a:lnTo>
                  <a:lnTo>
                    <a:pt x="335" y="1145"/>
                  </a:lnTo>
                  <a:lnTo>
                    <a:pt x="279" y="1106"/>
                  </a:lnTo>
                  <a:lnTo>
                    <a:pt x="223" y="1061"/>
                  </a:lnTo>
                  <a:lnTo>
                    <a:pt x="175" y="1016"/>
                  </a:lnTo>
                  <a:lnTo>
                    <a:pt x="132" y="970"/>
                  </a:lnTo>
                  <a:lnTo>
                    <a:pt x="97" y="925"/>
                  </a:lnTo>
                  <a:lnTo>
                    <a:pt x="68" y="879"/>
                  </a:lnTo>
                  <a:lnTo>
                    <a:pt x="45" y="834"/>
                  </a:lnTo>
                  <a:lnTo>
                    <a:pt x="26" y="789"/>
                  </a:lnTo>
                  <a:lnTo>
                    <a:pt x="13" y="746"/>
                  </a:lnTo>
                  <a:lnTo>
                    <a:pt x="4" y="703"/>
                  </a:lnTo>
                  <a:lnTo>
                    <a:pt x="1" y="660"/>
                  </a:lnTo>
                  <a:lnTo>
                    <a:pt x="0" y="620"/>
                  </a:lnTo>
                  <a:lnTo>
                    <a:pt x="4" y="579"/>
                  </a:lnTo>
                  <a:lnTo>
                    <a:pt x="10" y="541"/>
                  </a:lnTo>
                  <a:lnTo>
                    <a:pt x="19" y="504"/>
                  </a:lnTo>
                  <a:lnTo>
                    <a:pt x="32" y="468"/>
                  </a:lnTo>
                  <a:lnTo>
                    <a:pt x="46" y="434"/>
                  </a:lnTo>
                  <a:lnTo>
                    <a:pt x="61" y="403"/>
                  </a:lnTo>
                  <a:lnTo>
                    <a:pt x="78" y="372"/>
                  </a:lnTo>
                  <a:lnTo>
                    <a:pt x="96" y="345"/>
                  </a:lnTo>
                  <a:lnTo>
                    <a:pt x="115" y="320"/>
                  </a:lnTo>
                  <a:lnTo>
                    <a:pt x="133" y="297"/>
                  </a:lnTo>
                  <a:lnTo>
                    <a:pt x="152" y="276"/>
                  </a:lnTo>
                  <a:lnTo>
                    <a:pt x="170" y="259"/>
                  </a:lnTo>
                  <a:lnTo>
                    <a:pt x="192" y="240"/>
                  </a:lnTo>
                  <a:lnTo>
                    <a:pt x="218" y="221"/>
                  </a:lnTo>
                  <a:lnTo>
                    <a:pt x="247" y="200"/>
                  </a:lnTo>
                  <a:lnTo>
                    <a:pt x="280" y="178"/>
                  </a:lnTo>
                  <a:lnTo>
                    <a:pt x="317" y="157"/>
                  </a:lnTo>
                  <a:lnTo>
                    <a:pt x="356" y="136"/>
                  </a:lnTo>
                  <a:lnTo>
                    <a:pt x="400" y="114"/>
                  </a:lnTo>
                  <a:lnTo>
                    <a:pt x="446" y="94"/>
                  </a:lnTo>
                  <a:lnTo>
                    <a:pt x="495" y="75"/>
                  </a:lnTo>
                  <a:lnTo>
                    <a:pt x="546" y="57"/>
                  </a:lnTo>
                  <a:lnTo>
                    <a:pt x="600" y="42"/>
                  </a:lnTo>
                  <a:lnTo>
                    <a:pt x="658" y="28"/>
                  </a:lnTo>
                  <a:lnTo>
                    <a:pt x="718" y="16"/>
                  </a:lnTo>
                  <a:lnTo>
                    <a:pt x="779" y="8"/>
                  </a:lnTo>
                  <a:lnTo>
                    <a:pt x="843" y="2"/>
                  </a:lnTo>
                  <a:lnTo>
                    <a:pt x="910" y="0"/>
                  </a:lnTo>
                  <a:close/>
                </a:path>
              </a:pathLst>
            </a:custGeom>
            <a:solidFill>
              <a:srgbClr val="FFB200"/>
            </a:solidFill>
            <a:ln w="0">
              <a:solidFill>
                <a:srgbClr val="FFB200"/>
              </a:solidFill>
              <a:prstDash val="solid"/>
              <a:round/>
              <a:headEnd/>
              <a:tailEnd/>
            </a:ln>
          </p:spPr>
          <p:txBody>
            <a:bodyPr/>
            <a:lstStyle/>
            <a:p>
              <a:endParaRPr lang="en-AU"/>
            </a:p>
          </p:txBody>
        </p:sp>
        <p:sp>
          <p:nvSpPr>
            <p:cNvPr id="4106" name="Freeform 10"/>
            <p:cNvSpPr>
              <a:spLocks noEditPoints="1"/>
            </p:cNvSpPr>
            <p:nvPr/>
          </p:nvSpPr>
          <p:spPr bwMode="auto">
            <a:xfrm>
              <a:off x="2487" y="2526"/>
              <a:ext cx="788" cy="168"/>
            </a:xfrm>
            <a:custGeom>
              <a:avLst/>
              <a:gdLst>
                <a:gd name="T0" fmla="*/ 792 w 1577"/>
                <a:gd name="T1" fmla="*/ 136 h 336"/>
                <a:gd name="T2" fmla="*/ 812 w 1577"/>
                <a:gd name="T3" fmla="*/ 232 h 336"/>
                <a:gd name="T4" fmla="*/ 883 w 1577"/>
                <a:gd name="T5" fmla="*/ 214 h 336"/>
                <a:gd name="T6" fmla="*/ 876 w 1577"/>
                <a:gd name="T7" fmla="*/ 111 h 336"/>
                <a:gd name="T8" fmla="*/ 1504 w 1577"/>
                <a:gd name="T9" fmla="*/ 260 h 336"/>
                <a:gd name="T10" fmla="*/ 980 w 1577"/>
                <a:gd name="T11" fmla="*/ 211 h 336"/>
                <a:gd name="T12" fmla="*/ 1046 w 1577"/>
                <a:gd name="T13" fmla="*/ 231 h 336"/>
                <a:gd name="T14" fmla="*/ 1068 w 1577"/>
                <a:gd name="T15" fmla="*/ 246 h 336"/>
                <a:gd name="T16" fmla="*/ 963 w 1577"/>
                <a:gd name="T17" fmla="*/ 249 h 336"/>
                <a:gd name="T18" fmla="*/ 361 w 1577"/>
                <a:gd name="T19" fmla="*/ 76 h 336"/>
                <a:gd name="T20" fmla="*/ 456 w 1577"/>
                <a:gd name="T21" fmla="*/ 195 h 336"/>
                <a:gd name="T22" fmla="*/ 444 w 1577"/>
                <a:gd name="T23" fmla="*/ 308 h 336"/>
                <a:gd name="T24" fmla="*/ 367 w 1577"/>
                <a:gd name="T25" fmla="*/ 334 h 336"/>
                <a:gd name="T26" fmla="*/ 413 w 1577"/>
                <a:gd name="T27" fmla="*/ 302 h 336"/>
                <a:gd name="T28" fmla="*/ 214 w 1577"/>
                <a:gd name="T29" fmla="*/ 76 h 336"/>
                <a:gd name="T30" fmla="*/ 1425 w 1577"/>
                <a:gd name="T31" fmla="*/ 72 h 336"/>
                <a:gd name="T32" fmla="*/ 1396 w 1577"/>
                <a:gd name="T33" fmla="*/ 96 h 336"/>
                <a:gd name="T34" fmla="*/ 1349 w 1577"/>
                <a:gd name="T35" fmla="*/ 135 h 336"/>
                <a:gd name="T36" fmla="*/ 1365 w 1577"/>
                <a:gd name="T37" fmla="*/ 231 h 336"/>
                <a:gd name="T38" fmla="*/ 1444 w 1577"/>
                <a:gd name="T39" fmla="*/ 236 h 336"/>
                <a:gd name="T40" fmla="*/ 1371 w 1577"/>
                <a:gd name="T41" fmla="*/ 263 h 336"/>
                <a:gd name="T42" fmla="*/ 1317 w 1577"/>
                <a:gd name="T43" fmla="*/ 181 h 336"/>
                <a:gd name="T44" fmla="*/ 1354 w 1577"/>
                <a:gd name="T45" fmla="*/ 78 h 336"/>
                <a:gd name="T46" fmla="*/ 1272 w 1577"/>
                <a:gd name="T47" fmla="*/ 84 h 336"/>
                <a:gd name="T48" fmla="*/ 1256 w 1577"/>
                <a:gd name="T49" fmla="*/ 260 h 336"/>
                <a:gd name="T50" fmla="*/ 1225 w 1577"/>
                <a:gd name="T51" fmla="*/ 96 h 336"/>
                <a:gd name="T52" fmla="*/ 1137 w 1577"/>
                <a:gd name="T53" fmla="*/ 76 h 336"/>
                <a:gd name="T54" fmla="*/ 840 w 1577"/>
                <a:gd name="T55" fmla="*/ 70 h 336"/>
                <a:gd name="T56" fmla="*/ 917 w 1577"/>
                <a:gd name="T57" fmla="*/ 133 h 336"/>
                <a:gd name="T58" fmla="*/ 893 w 1577"/>
                <a:gd name="T59" fmla="*/ 249 h 336"/>
                <a:gd name="T60" fmla="*/ 787 w 1577"/>
                <a:gd name="T61" fmla="*/ 249 h 336"/>
                <a:gd name="T62" fmla="*/ 763 w 1577"/>
                <a:gd name="T63" fmla="*/ 133 h 336"/>
                <a:gd name="T64" fmla="*/ 840 w 1577"/>
                <a:gd name="T65" fmla="*/ 70 h 336"/>
                <a:gd name="T66" fmla="*/ 304 w 1577"/>
                <a:gd name="T67" fmla="*/ 100 h 336"/>
                <a:gd name="T68" fmla="*/ 335 w 1577"/>
                <a:gd name="T69" fmla="*/ 241 h 336"/>
                <a:gd name="T70" fmla="*/ 320 w 1577"/>
                <a:gd name="T71" fmla="*/ 265 h 336"/>
                <a:gd name="T72" fmla="*/ 275 w 1577"/>
                <a:gd name="T73" fmla="*/ 100 h 336"/>
                <a:gd name="T74" fmla="*/ 710 w 1577"/>
                <a:gd name="T75" fmla="*/ 7 h 336"/>
                <a:gd name="T76" fmla="*/ 712 w 1577"/>
                <a:gd name="T77" fmla="*/ 35 h 336"/>
                <a:gd name="T78" fmla="*/ 628 w 1577"/>
                <a:gd name="T79" fmla="*/ 72 h 336"/>
                <a:gd name="T80" fmla="*/ 635 w 1577"/>
                <a:gd name="T81" fmla="*/ 214 h 336"/>
                <a:gd name="T82" fmla="*/ 733 w 1577"/>
                <a:gd name="T83" fmla="*/ 236 h 336"/>
                <a:gd name="T84" fmla="*/ 693 w 1577"/>
                <a:gd name="T85" fmla="*/ 265 h 336"/>
                <a:gd name="T86" fmla="*/ 605 w 1577"/>
                <a:gd name="T87" fmla="*/ 224 h 336"/>
                <a:gd name="T88" fmla="*/ 598 w 1577"/>
                <a:gd name="T89" fmla="*/ 66 h 336"/>
                <a:gd name="T90" fmla="*/ 675 w 1577"/>
                <a:gd name="T91" fmla="*/ 7 h 336"/>
                <a:gd name="T92" fmla="*/ 159 w 1577"/>
                <a:gd name="T93" fmla="*/ 12 h 336"/>
                <a:gd name="T94" fmla="*/ 67 w 1577"/>
                <a:gd name="T95" fmla="*/ 39 h 336"/>
                <a:gd name="T96" fmla="*/ 31 w 1577"/>
                <a:gd name="T97" fmla="*/ 156 h 336"/>
                <a:gd name="T98" fmla="*/ 83 w 1577"/>
                <a:gd name="T99" fmla="*/ 237 h 336"/>
                <a:gd name="T100" fmla="*/ 149 w 1577"/>
                <a:gd name="T101" fmla="*/ 261 h 336"/>
                <a:gd name="T102" fmla="*/ 49 w 1577"/>
                <a:gd name="T103" fmla="*/ 257 h 336"/>
                <a:gd name="T104" fmla="*/ 0 w 1577"/>
                <a:gd name="T105" fmla="*/ 156 h 336"/>
                <a:gd name="T106" fmla="*/ 36 w 1577"/>
                <a:gd name="T107" fmla="*/ 22 h 336"/>
                <a:gd name="T108" fmla="*/ 1577 w 1577"/>
                <a:gd name="T109" fmla="*/ 0 h 336"/>
                <a:gd name="T110" fmla="*/ 1504 w 1577"/>
                <a:gd name="T111" fmla="*/ 40 h 336"/>
                <a:gd name="T112" fmla="*/ 184 w 1577"/>
                <a:gd name="T113" fmla="*/ 4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7" h="336">
                  <a:moveTo>
                    <a:pt x="840" y="97"/>
                  </a:moveTo>
                  <a:lnTo>
                    <a:pt x="824" y="98"/>
                  </a:lnTo>
                  <a:lnTo>
                    <a:pt x="812" y="103"/>
                  </a:lnTo>
                  <a:lnTo>
                    <a:pt x="803" y="111"/>
                  </a:lnTo>
                  <a:lnTo>
                    <a:pt x="796" y="121"/>
                  </a:lnTo>
                  <a:lnTo>
                    <a:pt x="792" y="136"/>
                  </a:lnTo>
                  <a:lnTo>
                    <a:pt x="791" y="154"/>
                  </a:lnTo>
                  <a:lnTo>
                    <a:pt x="791" y="181"/>
                  </a:lnTo>
                  <a:lnTo>
                    <a:pt x="792" y="199"/>
                  </a:lnTo>
                  <a:lnTo>
                    <a:pt x="796" y="214"/>
                  </a:lnTo>
                  <a:lnTo>
                    <a:pt x="803" y="225"/>
                  </a:lnTo>
                  <a:lnTo>
                    <a:pt x="812" y="232"/>
                  </a:lnTo>
                  <a:lnTo>
                    <a:pt x="824" y="238"/>
                  </a:lnTo>
                  <a:lnTo>
                    <a:pt x="840" y="239"/>
                  </a:lnTo>
                  <a:lnTo>
                    <a:pt x="855" y="238"/>
                  </a:lnTo>
                  <a:lnTo>
                    <a:pt x="867" y="232"/>
                  </a:lnTo>
                  <a:lnTo>
                    <a:pt x="876" y="225"/>
                  </a:lnTo>
                  <a:lnTo>
                    <a:pt x="883" y="214"/>
                  </a:lnTo>
                  <a:lnTo>
                    <a:pt x="887" y="199"/>
                  </a:lnTo>
                  <a:lnTo>
                    <a:pt x="888" y="181"/>
                  </a:lnTo>
                  <a:lnTo>
                    <a:pt x="888" y="154"/>
                  </a:lnTo>
                  <a:lnTo>
                    <a:pt x="887" y="136"/>
                  </a:lnTo>
                  <a:lnTo>
                    <a:pt x="883" y="121"/>
                  </a:lnTo>
                  <a:lnTo>
                    <a:pt x="876" y="111"/>
                  </a:lnTo>
                  <a:lnTo>
                    <a:pt x="867" y="103"/>
                  </a:lnTo>
                  <a:lnTo>
                    <a:pt x="855" y="98"/>
                  </a:lnTo>
                  <a:lnTo>
                    <a:pt x="840" y="97"/>
                  </a:lnTo>
                  <a:close/>
                  <a:moveTo>
                    <a:pt x="1473" y="76"/>
                  </a:moveTo>
                  <a:lnTo>
                    <a:pt x="1504" y="76"/>
                  </a:lnTo>
                  <a:lnTo>
                    <a:pt x="1504" y="260"/>
                  </a:lnTo>
                  <a:lnTo>
                    <a:pt x="1473" y="260"/>
                  </a:lnTo>
                  <a:lnTo>
                    <a:pt x="1473" y="76"/>
                  </a:lnTo>
                  <a:close/>
                  <a:moveTo>
                    <a:pt x="949" y="76"/>
                  </a:moveTo>
                  <a:lnTo>
                    <a:pt x="979" y="76"/>
                  </a:lnTo>
                  <a:lnTo>
                    <a:pt x="979" y="194"/>
                  </a:lnTo>
                  <a:lnTo>
                    <a:pt x="980" y="211"/>
                  </a:lnTo>
                  <a:lnTo>
                    <a:pt x="982" y="224"/>
                  </a:lnTo>
                  <a:lnTo>
                    <a:pt x="988" y="232"/>
                  </a:lnTo>
                  <a:lnTo>
                    <a:pt x="997" y="238"/>
                  </a:lnTo>
                  <a:lnTo>
                    <a:pt x="1011" y="239"/>
                  </a:lnTo>
                  <a:lnTo>
                    <a:pt x="1027" y="237"/>
                  </a:lnTo>
                  <a:lnTo>
                    <a:pt x="1046" y="231"/>
                  </a:lnTo>
                  <a:lnTo>
                    <a:pt x="1068" y="223"/>
                  </a:lnTo>
                  <a:lnTo>
                    <a:pt x="1068" y="76"/>
                  </a:lnTo>
                  <a:lnTo>
                    <a:pt x="1098" y="76"/>
                  </a:lnTo>
                  <a:lnTo>
                    <a:pt x="1098" y="260"/>
                  </a:lnTo>
                  <a:lnTo>
                    <a:pt x="1068" y="260"/>
                  </a:lnTo>
                  <a:lnTo>
                    <a:pt x="1068" y="246"/>
                  </a:lnTo>
                  <a:lnTo>
                    <a:pt x="1045" y="257"/>
                  </a:lnTo>
                  <a:lnTo>
                    <a:pt x="1023" y="263"/>
                  </a:lnTo>
                  <a:lnTo>
                    <a:pt x="1004" y="265"/>
                  </a:lnTo>
                  <a:lnTo>
                    <a:pt x="987" y="263"/>
                  </a:lnTo>
                  <a:lnTo>
                    <a:pt x="973" y="258"/>
                  </a:lnTo>
                  <a:lnTo>
                    <a:pt x="963" y="249"/>
                  </a:lnTo>
                  <a:lnTo>
                    <a:pt x="956" y="239"/>
                  </a:lnTo>
                  <a:lnTo>
                    <a:pt x="952" y="225"/>
                  </a:lnTo>
                  <a:lnTo>
                    <a:pt x="950" y="210"/>
                  </a:lnTo>
                  <a:lnTo>
                    <a:pt x="949" y="194"/>
                  </a:lnTo>
                  <a:lnTo>
                    <a:pt x="949" y="76"/>
                  </a:lnTo>
                  <a:close/>
                  <a:moveTo>
                    <a:pt x="361" y="76"/>
                  </a:moveTo>
                  <a:lnTo>
                    <a:pt x="394" y="76"/>
                  </a:lnTo>
                  <a:lnTo>
                    <a:pt x="431" y="179"/>
                  </a:lnTo>
                  <a:lnTo>
                    <a:pt x="442" y="211"/>
                  </a:lnTo>
                  <a:lnTo>
                    <a:pt x="447" y="228"/>
                  </a:lnTo>
                  <a:lnTo>
                    <a:pt x="452" y="211"/>
                  </a:lnTo>
                  <a:lnTo>
                    <a:pt x="456" y="195"/>
                  </a:lnTo>
                  <a:lnTo>
                    <a:pt x="461" y="179"/>
                  </a:lnTo>
                  <a:lnTo>
                    <a:pt x="495" y="76"/>
                  </a:lnTo>
                  <a:lnTo>
                    <a:pt x="527" y="76"/>
                  </a:lnTo>
                  <a:lnTo>
                    <a:pt x="457" y="277"/>
                  </a:lnTo>
                  <a:lnTo>
                    <a:pt x="451" y="294"/>
                  </a:lnTo>
                  <a:lnTo>
                    <a:pt x="444" y="308"/>
                  </a:lnTo>
                  <a:lnTo>
                    <a:pt x="436" y="320"/>
                  </a:lnTo>
                  <a:lnTo>
                    <a:pt x="425" y="328"/>
                  </a:lnTo>
                  <a:lnTo>
                    <a:pt x="412" y="334"/>
                  </a:lnTo>
                  <a:lnTo>
                    <a:pt x="395" y="336"/>
                  </a:lnTo>
                  <a:lnTo>
                    <a:pt x="380" y="335"/>
                  </a:lnTo>
                  <a:lnTo>
                    <a:pt x="367" y="334"/>
                  </a:lnTo>
                  <a:lnTo>
                    <a:pt x="359" y="333"/>
                  </a:lnTo>
                  <a:lnTo>
                    <a:pt x="359" y="309"/>
                  </a:lnTo>
                  <a:lnTo>
                    <a:pt x="372" y="310"/>
                  </a:lnTo>
                  <a:lnTo>
                    <a:pt x="394" y="310"/>
                  </a:lnTo>
                  <a:lnTo>
                    <a:pt x="406" y="308"/>
                  </a:lnTo>
                  <a:lnTo>
                    <a:pt x="413" y="302"/>
                  </a:lnTo>
                  <a:lnTo>
                    <a:pt x="421" y="291"/>
                  </a:lnTo>
                  <a:lnTo>
                    <a:pt x="427" y="274"/>
                  </a:lnTo>
                  <a:lnTo>
                    <a:pt x="432" y="260"/>
                  </a:lnTo>
                  <a:lnTo>
                    <a:pt x="361" y="76"/>
                  </a:lnTo>
                  <a:close/>
                  <a:moveTo>
                    <a:pt x="184" y="76"/>
                  </a:moveTo>
                  <a:lnTo>
                    <a:pt x="214" y="76"/>
                  </a:lnTo>
                  <a:lnTo>
                    <a:pt x="214" y="260"/>
                  </a:lnTo>
                  <a:lnTo>
                    <a:pt x="184" y="260"/>
                  </a:lnTo>
                  <a:lnTo>
                    <a:pt x="184" y="76"/>
                  </a:lnTo>
                  <a:close/>
                  <a:moveTo>
                    <a:pt x="1391" y="70"/>
                  </a:moveTo>
                  <a:lnTo>
                    <a:pt x="1409" y="71"/>
                  </a:lnTo>
                  <a:lnTo>
                    <a:pt x="1425" y="72"/>
                  </a:lnTo>
                  <a:lnTo>
                    <a:pt x="1436" y="74"/>
                  </a:lnTo>
                  <a:lnTo>
                    <a:pt x="1444" y="77"/>
                  </a:lnTo>
                  <a:lnTo>
                    <a:pt x="1444" y="100"/>
                  </a:lnTo>
                  <a:lnTo>
                    <a:pt x="1423" y="98"/>
                  </a:lnTo>
                  <a:lnTo>
                    <a:pt x="1407" y="96"/>
                  </a:lnTo>
                  <a:lnTo>
                    <a:pt x="1396" y="96"/>
                  </a:lnTo>
                  <a:lnTo>
                    <a:pt x="1384" y="97"/>
                  </a:lnTo>
                  <a:lnTo>
                    <a:pt x="1373" y="99"/>
                  </a:lnTo>
                  <a:lnTo>
                    <a:pt x="1365" y="104"/>
                  </a:lnTo>
                  <a:lnTo>
                    <a:pt x="1357" y="112"/>
                  </a:lnTo>
                  <a:lnTo>
                    <a:pt x="1352" y="121"/>
                  </a:lnTo>
                  <a:lnTo>
                    <a:pt x="1349" y="135"/>
                  </a:lnTo>
                  <a:lnTo>
                    <a:pt x="1348" y="153"/>
                  </a:lnTo>
                  <a:lnTo>
                    <a:pt x="1348" y="181"/>
                  </a:lnTo>
                  <a:lnTo>
                    <a:pt x="1349" y="199"/>
                  </a:lnTo>
                  <a:lnTo>
                    <a:pt x="1352" y="213"/>
                  </a:lnTo>
                  <a:lnTo>
                    <a:pt x="1357" y="224"/>
                  </a:lnTo>
                  <a:lnTo>
                    <a:pt x="1365" y="231"/>
                  </a:lnTo>
                  <a:lnTo>
                    <a:pt x="1373" y="236"/>
                  </a:lnTo>
                  <a:lnTo>
                    <a:pt x="1384" y="238"/>
                  </a:lnTo>
                  <a:lnTo>
                    <a:pt x="1396" y="239"/>
                  </a:lnTo>
                  <a:lnTo>
                    <a:pt x="1407" y="239"/>
                  </a:lnTo>
                  <a:lnTo>
                    <a:pt x="1423" y="238"/>
                  </a:lnTo>
                  <a:lnTo>
                    <a:pt x="1444" y="236"/>
                  </a:lnTo>
                  <a:lnTo>
                    <a:pt x="1444" y="259"/>
                  </a:lnTo>
                  <a:lnTo>
                    <a:pt x="1436" y="261"/>
                  </a:lnTo>
                  <a:lnTo>
                    <a:pt x="1425" y="263"/>
                  </a:lnTo>
                  <a:lnTo>
                    <a:pt x="1409" y="264"/>
                  </a:lnTo>
                  <a:lnTo>
                    <a:pt x="1391" y="265"/>
                  </a:lnTo>
                  <a:lnTo>
                    <a:pt x="1371" y="263"/>
                  </a:lnTo>
                  <a:lnTo>
                    <a:pt x="1354" y="258"/>
                  </a:lnTo>
                  <a:lnTo>
                    <a:pt x="1340" y="249"/>
                  </a:lnTo>
                  <a:lnTo>
                    <a:pt x="1329" y="237"/>
                  </a:lnTo>
                  <a:lnTo>
                    <a:pt x="1322" y="222"/>
                  </a:lnTo>
                  <a:lnTo>
                    <a:pt x="1318" y="202"/>
                  </a:lnTo>
                  <a:lnTo>
                    <a:pt x="1317" y="181"/>
                  </a:lnTo>
                  <a:lnTo>
                    <a:pt x="1317" y="153"/>
                  </a:lnTo>
                  <a:lnTo>
                    <a:pt x="1318" y="132"/>
                  </a:lnTo>
                  <a:lnTo>
                    <a:pt x="1322" y="114"/>
                  </a:lnTo>
                  <a:lnTo>
                    <a:pt x="1329" y="98"/>
                  </a:lnTo>
                  <a:lnTo>
                    <a:pt x="1340" y="86"/>
                  </a:lnTo>
                  <a:lnTo>
                    <a:pt x="1354" y="78"/>
                  </a:lnTo>
                  <a:lnTo>
                    <a:pt x="1371" y="72"/>
                  </a:lnTo>
                  <a:lnTo>
                    <a:pt x="1391" y="70"/>
                  </a:lnTo>
                  <a:close/>
                  <a:moveTo>
                    <a:pt x="1228" y="70"/>
                  </a:moveTo>
                  <a:lnTo>
                    <a:pt x="1247" y="72"/>
                  </a:lnTo>
                  <a:lnTo>
                    <a:pt x="1261" y="77"/>
                  </a:lnTo>
                  <a:lnTo>
                    <a:pt x="1272" y="84"/>
                  </a:lnTo>
                  <a:lnTo>
                    <a:pt x="1279" y="95"/>
                  </a:lnTo>
                  <a:lnTo>
                    <a:pt x="1284" y="108"/>
                  </a:lnTo>
                  <a:lnTo>
                    <a:pt x="1286" y="124"/>
                  </a:lnTo>
                  <a:lnTo>
                    <a:pt x="1287" y="142"/>
                  </a:lnTo>
                  <a:lnTo>
                    <a:pt x="1287" y="260"/>
                  </a:lnTo>
                  <a:lnTo>
                    <a:pt x="1256" y="260"/>
                  </a:lnTo>
                  <a:lnTo>
                    <a:pt x="1256" y="142"/>
                  </a:lnTo>
                  <a:lnTo>
                    <a:pt x="1255" y="125"/>
                  </a:lnTo>
                  <a:lnTo>
                    <a:pt x="1253" y="111"/>
                  </a:lnTo>
                  <a:lnTo>
                    <a:pt x="1247" y="102"/>
                  </a:lnTo>
                  <a:lnTo>
                    <a:pt x="1238" y="97"/>
                  </a:lnTo>
                  <a:lnTo>
                    <a:pt x="1225" y="96"/>
                  </a:lnTo>
                  <a:lnTo>
                    <a:pt x="1209" y="98"/>
                  </a:lnTo>
                  <a:lnTo>
                    <a:pt x="1190" y="103"/>
                  </a:lnTo>
                  <a:lnTo>
                    <a:pt x="1167" y="113"/>
                  </a:lnTo>
                  <a:lnTo>
                    <a:pt x="1167" y="260"/>
                  </a:lnTo>
                  <a:lnTo>
                    <a:pt x="1137" y="260"/>
                  </a:lnTo>
                  <a:lnTo>
                    <a:pt x="1137" y="76"/>
                  </a:lnTo>
                  <a:lnTo>
                    <a:pt x="1167" y="76"/>
                  </a:lnTo>
                  <a:lnTo>
                    <a:pt x="1167" y="89"/>
                  </a:lnTo>
                  <a:lnTo>
                    <a:pt x="1188" y="80"/>
                  </a:lnTo>
                  <a:lnTo>
                    <a:pt x="1208" y="72"/>
                  </a:lnTo>
                  <a:lnTo>
                    <a:pt x="1228" y="70"/>
                  </a:lnTo>
                  <a:close/>
                  <a:moveTo>
                    <a:pt x="840" y="70"/>
                  </a:moveTo>
                  <a:lnTo>
                    <a:pt x="861" y="72"/>
                  </a:lnTo>
                  <a:lnTo>
                    <a:pt x="878" y="78"/>
                  </a:lnTo>
                  <a:lnTo>
                    <a:pt x="893" y="86"/>
                  </a:lnTo>
                  <a:lnTo>
                    <a:pt x="904" y="98"/>
                  </a:lnTo>
                  <a:lnTo>
                    <a:pt x="912" y="114"/>
                  </a:lnTo>
                  <a:lnTo>
                    <a:pt x="917" y="133"/>
                  </a:lnTo>
                  <a:lnTo>
                    <a:pt x="919" y="154"/>
                  </a:lnTo>
                  <a:lnTo>
                    <a:pt x="919" y="181"/>
                  </a:lnTo>
                  <a:lnTo>
                    <a:pt x="917" y="202"/>
                  </a:lnTo>
                  <a:lnTo>
                    <a:pt x="912" y="222"/>
                  </a:lnTo>
                  <a:lnTo>
                    <a:pt x="904" y="238"/>
                  </a:lnTo>
                  <a:lnTo>
                    <a:pt x="893" y="249"/>
                  </a:lnTo>
                  <a:lnTo>
                    <a:pt x="878" y="258"/>
                  </a:lnTo>
                  <a:lnTo>
                    <a:pt x="861" y="263"/>
                  </a:lnTo>
                  <a:lnTo>
                    <a:pt x="840" y="265"/>
                  </a:lnTo>
                  <a:lnTo>
                    <a:pt x="819" y="263"/>
                  </a:lnTo>
                  <a:lnTo>
                    <a:pt x="801" y="258"/>
                  </a:lnTo>
                  <a:lnTo>
                    <a:pt x="787" y="249"/>
                  </a:lnTo>
                  <a:lnTo>
                    <a:pt x="776" y="238"/>
                  </a:lnTo>
                  <a:lnTo>
                    <a:pt x="767" y="222"/>
                  </a:lnTo>
                  <a:lnTo>
                    <a:pt x="763" y="202"/>
                  </a:lnTo>
                  <a:lnTo>
                    <a:pt x="761" y="181"/>
                  </a:lnTo>
                  <a:lnTo>
                    <a:pt x="761" y="154"/>
                  </a:lnTo>
                  <a:lnTo>
                    <a:pt x="763" y="133"/>
                  </a:lnTo>
                  <a:lnTo>
                    <a:pt x="767" y="114"/>
                  </a:lnTo>
                  <a:lnTo>
                    <a:pt x="776" y="98"/>
                  </a:lnTo>
                  <a:lnTo>
                    <a:pt x="787" y="86"/>
                  </a:lnTo>
                  <a:lnTo>
                    <a:pt x="801" y="78"/>
                  </a:lnTo>
                  <a:lnTo>
                    <a:pt x="819" y="72"/>
                  </a:lnTo>
                  <a:lnTo>
                    <a:pt x="840" y="70"/>
                  </a:lnTo>
                  <a:close/>
                  <a:moveTo>
                    <a:pt x="275" y="26"/>
                  </a:moveTo>
                  <a:lnTo>
                    <a:pt x="304" y="26"/>
                  </a:lnTo>
                  <a:lnTo>
                    <a:pt x="304" y="76"/>
                  </a:lnTo>
                  <a:lnTo>
                    <a:pt x="355" y="76"/>
                  </a:lnTo>
                  <a:lnTo>
                    <a:pt x="355" y="100"/>
                  </a:lnTo>
                  <a:lnTo>
                    <a:pt x="304" y="100"/>
                  </a:lnTo>
                  <a:lnTo>
                    <a:pt x="304" y="216"/>
                  </a:lnTo>
                  <a:lnTo>
                    <a:pt x="305" y="229"/>
                  </a:lnTo>
                  <a:lnTo>
                    <a:pt x="308" y="237"/>
                  </a:lnTo>
                  <a:lnTo>
                    <a:pt x="313" y="240"/>
                  </a:lnTo>
                  <a:lnTo>
                    <a:pt x="324" y="241"/>
                  </a:lnTo>
                  <a:lnTo>
                    <a:pt x="335" y="241"/>
                  </a:lnTo>
                  <a:lnTo>
                    <a:pt x="346" y="240"/>
                  </a:lnTo>
                  <a:lnTo>
                    <a:pt x="355" y="239"/>
                  </a:lnTo>
                  <a:lnTo>
                    <a:pt x="355" y="260"/>
                  </a:lnTo>
                  <a:lnTo>
                    <a:pt x="346" y="262"/>
                  </a:lnTo>
                  <a:lnTo>
                    <a:pt x="334" y="264"/>
                  </a:lnTo>
                  <a:lnTo>
                    <a:pt x="320" y="265"/>
                  </a:lnTo>
                  <a:lnTo>
                    <a:pt x="302" y="263"/>
                  </a:lnTo>
                  <a:lnTo>
                    <a:pt x="289" y="259"/>
                  </a:lnTo>
                  <a:lnTo>
                    <a:pt x="281" y="249"/>
                  </a:lnTo>
                  <a:lnTo>
                    <a:pt x="276" y="237"/>
                  </a:lnTo>
                  <a:lnTo>
                    <a:pt x="275" y="218"/>
                  </a:lnTo>
                  <a:lnTo>
                    <a:pt x="275" y="100"/>
                  </a:lnTo>
                  <a:lnTo>
                    <a:pt x="237" y="98"/>
                  </a:lnTo>
                  <a:lnTo>
                    <a:pt x="237" y="76"/>
                  </a:lnTo>
                  <a:lnTo>
                    <a:pt x="275" y="76"/>
                  </a:lnTo>
                  <a:lnTo>
                    <a:pt x="275" y="26"/>
                  </a:lnTo>
                  <a:close/>
                  <a:moveTo>
                    <a:pt x="693" y="6"/>
                  </a:moveTo>
                  <a:lnTo>
                    <a:pt x="710" y="7"/>
                  </a:lnTo>
                  <a:lnTo>
                    <a:pt x="726" y="8"/>
                  </a:lnTo>
                  <a:lnTo>
                    <a:pt x="741" y="10"/>
                  </a:lnTo>
                  <a:lnTo>
                    <a:pt x="750" y="12"/>
                  </a:lnTo>
                  <a:lnTo>
                    <a:pt x="750" y="37"/>
                  </a:lnTo>
                  <a:lnTo>
                    <a:pt x="733" y="36"/>
                  </a:lnTo>
                  <a:lnTo>
                    <a:pt x="712" y="35"/>
                  </a:lnTo>
                  <a:lnTo>
                    <a:pt x="693" y="34"/>
                  </a:lnTo>
                  <a:lnTo>
                    <a:pt x="673" y="35"/>
                  </a:lnTo>
                  <a:lnTo>
                    <a:pt x="657" y="39"/>
                  </a:lnTo>
                  <a:lnTo>
                    <a:pt x="645" y="47"/>
                  </a:lnTo>
                  <a:lnTo>
                    <a:pt x="635" y="57"/>
                  </a:lnTo>
                  <a:lnTo>
                    <a:pt x="628" y="72"/>
                  </a:lnTo>
                  <a:lnTo>
                    <a:pt x="623" y="92"/>
                  </a:lnTo>
                  <a:lnTo>
                    <a:pt x="622" y="115"/>
                  </a:lnTo>
                  <a:lnTo>
                    <a:pt x="622" y="156"/>
                  </a:lnTo>
                  <a:lnTo>
                    <a:pt x="623" y="180"/>
                  </a:lnTo>
                  <a:lnTo>
                    <a:pt x="628" y="199"/>
                  </a:lnTo>
                  <a:lnTo>
                    <a:pt x="635" y="214"/>
                  </a:lnTo>
                  <a:lnTo>
                    <a:pt x="645" y="225"/>
                  </a:lnTo>
                  <a:lnTo>
                    <a:pt x="657" y="232"/>
                  </a:lnTo>
                  <a:lnTo>
                    <a:pt x="673" y="237"/>
                  </a:lnTo>
                  <a:lnTo>
                    <a:pt x="693" y="238"/>
                  </a:lnTo>
                  <a:lnTo>
                    <a:pt x="712" y="237"/>
                  </a:lnTo>
                  <a:lnTo>
                    <a:pt x="733" y="236"/>
                  </a:lnTo>
                  <a:lnTo>
                    <a:pt x="750" y="234"/>
                  </a:lnTo>
                  <a:lnTo>
                    <a:pt x="750" y="259"/>
                  </a:lnTo>
                  <a:lnTo>
                    <a:pt x="741" y="261"/>
                  </a:lnTo>
                  <a:lnTo>
                    <a:pt x="726" y="263"/>
                  </a:lnTo>
                  <a:lnTo>
                    <a:pt x="710" y="264"/>
                  </a:lnTo>
                  <a:lnTo>
                    <a:pt x="693" y="265"/>
                  </a:lnTo>
                  <a:lnTo>
                    <a:pt x="675" y="264"/>
                  </a:lnTo>
                  <a:lnTo>
                    <a:pt x="656" y="262"/>
                  </a:lnTo>
                  <a:lnTo>
                    <a:pt x="640" y="257"/>
                  </a:lnTo>
                  <a:lnTo>
                    <a:pt x="627" y="248"/>
                  </a:lnTo>
                  <a:lnTo>
                    <a:pt x="615" y="238"/>
                  </a:lnTo>
                  <a:lnTo>
                    <a:pt x="605" y="224"/>
                  </a:lnTo>
                  <a:lnTo>
                    <a:pt x="598" y="205"/>
                  </a:lnTo>
                  <a:lnTo>
                    <a:pt x="592" y="182"/>
                  </a:lnTo>
                  <a:lnTo>
                    <a:pt x="591" y="156"/>
                  </a:lnTo>
                  <a:lnTo>
                    <a:pt x="591" y="115"/>
                  </a:lnTo>
                  <a:lnTo>
                    <a:pt x="592" y="88"/>
                  </a:lnTo>
                  <a:lnTo>
                    <a:pt x="598" y="66"/>
                  </a:lnTo>
                  <a:lnTo>
                    <a:pt x="605" y="48"/>
                  </a:lnTo>
                  <a:lnTo>
                    <a:pt x="615" y="33"/>
                  </a:lnTo>
                  <a:lnTo>
                    <a:pt x="627" y="22"/>
                  </a:lnTo>
                  <a:lnTo>
                    <a:pt x="640" y="15"/>
                  </a:lnTo>
                  <a:lnTo>
                    <a:pt x="656" y="9"/>
                  </a:lnTo>
                  <a:lnTo>
                    <a:pt x="675" y="7"/>
                  </a:lnTo>
                  <a:lnTo>
                    <a:pt x="693" y="6"/>
                  </a:lnTo>
                  <a:close/>
                  <a:moveTo>
                    <a:pt x="102" y="6"/>
                  </a:moveTo>
                  <a:lnTo>
                    <a:pt x="119" y="7"/>
                  </a:lnTo>
                  <a:lnTo>
                    <a:pt x="135" y="8"/>
                  </a:lnTo>
                  <a:lnTo>
                    <a:pt x="149" y="10"/>
                  </a:lnTo>
                  <a:lnTo>
                    <a:pt x="159" y="12"/>
                  </a:lnTo>
                  <a:lnTo>
                    <a:pt x="159" y="37"/>
                  </a:lnTo>
                  <a:lnTo>
                    <a:pt x="141" y="36"/>
                  </a:lnTo>
                  <a:lnTo>
                    <a:pt x="121" y="35"/>
                  </a:lnTo>
                  <a:lnTo>
                    <a:pt x="102" y="34"/>
                  </a:lnTo>
                  <a:lnTo>
                    <a:pt x="83" y="35"/>
                  </a:lnTo>
                  <a:lnTo>
                    <a:pt x="67" y="39"/>
                  </a:lnTo>
                  <a:lnTo>
                    <a:pt x="54" y="47"/>
                  </a:lnTo>
                  <a:lnTo>
                    <a:pt x="44" y="57"/>
                  </a:lnTo>
                  <a:lnTo>
                    <a:pt x="37" y="72"/>
                  </a:lnTo>
                  <a:lnTo>
                    <a:pt x="32" y="92"/>
                  </a:lnTo>
                  <a:lnTo>
                    <a:pt x="31" y="115"/>
                  </a:lnTo>
                  <a:lnTo>
                    <a:pt x="31" y="156"/>
                  </a:lnTo>
                  <a:lnTo>
                    <a:pt x="32" y="180"/>
                  </a:lnTo>
                  <a:lnTo>
                    <a:pt x="37" y="199"/>
                  </a:lnTo>
                  <a:lnTo>
                    <a:pt x="44" y="214"/>
                  </a:lnTo>
                  <a:lnTo>
                    <a:pt x="54" y="225"/>
                  </a:lnTo>
                  <a:lnTo>
                    <a:pt x="67" y="232"/>
                  </a:lnTo>
                  <a:lnTo>
                    <a:pt x="83" y="237"/>
                  </a:lnTo>
                  <a:lnTo>
                    <a:pt x="102" y="238"/>
                  </a:lnTo>
                  <a:lnTo>
                    <a:pt x="121" y="237"/>
                  </a:lnTo>
                  <a:lnTo>
                    <a:pt x="141" y="236"/>
                  </a:lnTo>
                  <a:lnTo>
                    <a:pt x="159" y="234"/>
                  </a:lnTo>
                  <a:lnTo>
                    <a:pt x="159" y="259"/>
                  </a:lnTo>
                  <a:lnTo>
                    <a:pt x="149" y="261"/>
                  </a:lnTo>
                  <a:lnTo>
                    <a:pt x="135" y="263"/>
                  </a:lnTo>
                  <a:lnTo>
                    <a:pt x="119" y="264"/>
                  </a:lnTo>
                  <a:lnTo>
                    <a:pt x="102" y="265"/>
                  </a:lnTo>
                  <a:lnTo>
                    <a:pt x="84" y="264"/>
                  </a:lnTo>
                  <a:lnTo>
                    <a:pt x="65" y="262"/>
                  </a:lnTo>
                  <a:lnTo>
                    <a:pt x="49" y="257"/>
                  </a:lnTo>
                  <a:lnTo>
                    <a:pt x="36" y="248"/>
                  </a:lnTo>
                  <a:lnTo>
                    <a:pt x="24" y="238"/>
                  </a:lnTo>
                  <a:lnTo>
                    <a:pt x="14" y="224"/>
                  </a:lnTo>
                  <a:lnTo>
                    <a:pt x="7" y="205"/>
                  </a:lnTo>
                  <a:lnTo>
                    <a:pt x="1" y="182"/>
                  </a:lnTo>
                  <a:lnTo>
                    <a:pt x="0" y="156"/>
                  </a:lnTo>
                  <a:lnTo>
                    <a:pt x="0" y="115"/>
                  </a:lnTo>
                  <a:lnTo>
                    <a:pt x="1" y="88"/>
                  </a:lnTo>
                  <a:lnTo>
                    <a:pt x="7" y="66"/>
                  </a:lnTo>
                  <a:lnTo>
                    <a:pt x="14" y="48"/>
                  </a:lnTo>
                  <a:lnTo>
                    <a:pt x="24" y="33"/>
                  </a:lnTo>
                  <a:lnTo>
                    <a:pt x="36" y="22"/>
                  </a:lnTo>
                  <a:lnTo>
                    <a:pt x="49" y="15"/>
                  </a:lnTo>
                  <a:lnTo>
                    <a:pt x="65" y="9"/>
                  </a:lnTo>
                  <a:lnTo>
                    <a:pt x="84" y="7"/>
                  </a:lnTo>
                  <a:lnTo>
                    <a:pt x="102" y="6"/>
                  </a:lnTo>
                  <a:close/>
                  <a:moveTo>
                    <a:pt x="1546" y="0"/>
                  </a:moveTo>
                  <a:lnTo>
                    <a:pt x="1577" y="0"/>
                  </a:lnTo>
                  <a:lnTo>
                    <a:pt x="1577" y="260"/>
                  </a:lnTo>
                  <a:lnTo>
                    <a:pt x="1546" y="260"/>
                  </a:lnTo>
                  <a:lnTo>
                    <a:pt x="1546" y="0"/>
                  </a:lnTo>
                  <a:close/>
                  <a:moveTo>
                    <a:pt x="1473" y="0"/>
                  </a:moveTo>
                  <a:lnTo>
                    <a:pt x="1504" y="0"/>
                  </a:lnTo>
                  <a:lnTo>
                    <a:pt x="1504" y="40"/>
                  </a:lnTo>
                  <a:lnTo>
                    <a:pt x="1473" y="40"/>
                  </a:lnTo>
                  <a:lnTo>
                    <a:pt x="1473" y="0"/>
                  </a:lnTo>
                  <a:close/>
                  <a:moveTo>
                    <a:pt x="184" y="0"/>
                  </a:moveTo>
                  <a:lnTo>
                    <a:pt x="215" y="0"/>
                  </a:lnTo>
                  <a:lnTo>
                    <a:pt x="215" y="40"/>
                  </a:lnTo>
                  <a:lnTo>
                    <a:pt x="184" y="40"/>
                  </a:lnTo>
                  <a:lnTo>
                    <a:pt x="184" y="0"/>
                  </a:lnTo>
                  <a:close/>
                </a:path>
              </a:pathLst>
            </a:custGeom>
            <a:solidFill>
              <a:srgbClr val="FFFFFF"/>
            </a:solidFill>
            <a:ln w="0">
              <a:solidFill>
                <a:srgbClr val="FFFFFF"/>
              </a:solidFill>
              <a:prstDash val="solid"/>
              <a:round/>
              <a:headEnd/>
              <a:tailEnd/>
            </a:ln>
          </p:spPr>
          <p:txBody>
            <a:bodyPr/>
            <a:lstStyle/>
            <a:p>
              <a:endParaRPr lang="en-AU"/>
            </a:p>
          </p:txBody>
        </p:sp>
        <p:sp>
          <p:nvSpPr>
            <p:cNvPr id="4107" name="Freeform 11"/>
            <p:cNvSpPr>
              <a:spLocks noEditPoints="1"/>
            </p:cNvSpPr>
            <p:nvPr/>
          </p:nvSpPr>
          <p:spPr bwMode="auto">
            <a:xfrm>
              <a:off x="2427" y="2321"/>
              <a:ext cx="908" cy="155"/>
            </a:xfrm>
            <a:custGeom>
              <a:avLst/>
              <a:gdLst>
                <a:gd name="T0" fmla="*/ 1185 w 1814"/>
                <a:gd name="T1" fmla="*/ 223 h 312"/>
                <a:gd name="T2" fmla="*/ 1199 w 1814"/>
                <a:gd name="T3" fmla="*/ 267 h 312"/>
                <a:gd name="T4" fmla="*/ 1251 w 1814"/>
                <a:gd name="T5" fmla="*/ 207 h 312"/>
                <a:gd name="T6" fmla="*/ 100 w 1814"/>
                <a:gd name="T7" fmla="*/ 257 h 312"/>
                <a:gd name="T8" fmla="*/ 159 w 1814"/>
                <a:gd name="T9" fmla="*/ 234 h 312"/>
                <a:gd name="T10" fmla="*/ 150 w 1814"/>
                <a:gd name="T11" fmla="*/ 189 h 312"/>
                <a:gd name="T12" fmla="*/ 982 w 1814"/>
                <a:gd name="T13" fmla="*/ 128 h 312"/>
                <a:gd name="T14" fmla="*/ 988 w 1814"/>
                <a:gd name="T15" fmla="*/ 259 h 312"/>
                <a:gd name="T16" fmla="*/ 1030 w 1814"/>
                <a:gd name="T17" fmla="*/ 224 h 312"/>
                <a:gd name="T18" fmla="*/ 1019 w 1814"/>
                <a:gd name="T19" fmla="*/ 134 h 312"/>
                <a:gd name="T20" fmla="*/ 486 w 1814"/>
                <a:gd name="T21" fmla="*/ 82 h 312"/>
                <a:gd name="T22" fmla="*/ 1510 w 1814"/>
                <a:gd name="T23" fmla="*/ 77 h 312"/>
                <a:gd name="T24" fmla="*/ 1558 w 1814"/>
                <a:gd name="T25" fmla="*/ 120 h 312"/>
                <a:gd name="T26" fmla="*/ 1494 w 1814"/>
                <a:gd name="T27" fmla="*/ 164 h 312"/>
                <a:gd name="T28" fmla="*/ 1468 w 1814"/>
                <a:gd name="T29" fmla="*/ 128 h 312"/>
                <a:gd name="T30" fmla="*/ 1351 w 1814"/>
                <a:gd name="T31" fmla="*/ 306 h 312"/>
                <a:gd name="T32" fmla="*/ 1464 w 1814"/>
                <a:gd name="T33" fmla="*/ 79 h 312"/>
                <a:gd name="T34" fmla="*/ 1287 w 1814"/>
                <a:gd name="T35" fmla="*/ 90 h 312"/>
                <a:gd name="T36" fmla="*/ 1316 w 1814"/>
                <a:gd name="T37" fmla="*/ 306 h 312"/>
                <a:gd name="T38" fmla="*/ 1205 w 1814"/>
                <a:gd name="T39" fmla="*/ 309 h 312"/>
                <a:gd name="T40" fmla="*/ 1125 w 1814"/>
                <a:gd name="T41" fmla="*/ 283 h 312"/>
                <a:gd name="T42" fmla="*/ 1124 w 1814"/>
                <a:gd name="T43" fmla="*/ 206 h 312"/>
                <a:gd name="T44" fmla="*/ 1188 w 1814"/>
                <a:gd name="T45" fmla="*/ 173 h 312"/>
                <a:gd name="T46" fmla="*/ 1244 w 1814"/>
                <a:gd name="T47" fmla="*/ 137 h 312"/>
                <a:gd name="T48" fmla="*/ 1160 w 1814"/>
                <a:gd name="T49" fmla="*/ 128 h 312"/>
                <a:gd name="T50" fmla="*/ 1179 w 1814"/>
                <a:gd name="T51" fmla="*/ 79 h 312"/>
                <a:gd name="T52" fmla="*/ 691 w 1814"/>
                <a:gd name="T53" fmla="*/ 82 h 312"/>
                <a:gd name="T54" fmla="*/ 782 w 1814"/>
                <a:gd name="T55" fmla="*/ 76 h 312"/>
                <a:gd name="T56" fmla="*/ 843 w 1814"/>
                <a:gd name="T57" fmla="*/ 107 h 312"/>
                <a:gd name="T58" fmla="*/ 783 w 1814"/>
                <a:gd name="T59" fmla="*/ 306 h 312"/>
                <a:gd name="T60" fmla="*/ 759 w 1814"/>
                <a:gd name="T61" fmla="*/ 127 h 312"/>
                <a:gd name="T62" fmla="*/ 723 w 1814"/>
                <a:gd name="T63" fmla="*/ 306 h 312"/>
                <a:gd name="T64" fmla="*/ 643 w 1814"/>
                <a:gd name="T65" fmla="*/ 128 h 312"/>
                <a:gd name="T66" fmla="*/ 594 w 1814"/>
                <a:gd name="T67" fmla="*/ 306 h 312"/>
                <a:gd name="T68" fmla="*/ 610 w 1814"/>
                <a:gd name="T69" fmla="*/ 88 h 312"/>
                <a:gd name="T70" fmla="*/ 374 w 1814"/>
                <a:gd name="T71" fmla="*/ 134 h 312"/>
                <a:gd name="T72" fmla="*/ 261 w 1814"/>
                <a:gd name="T73" fmla="*/ 82 h 312"/>
                <a:gd name="T74" fmla="*/ 380 w 1814"/>
                <a:gd name="T75" fmla="*/ 77 h 312"/>
                <a:gd name="T76" fmla="*/ 111 w 1814"/>
                <a:gd name="T77" fmla="*/ 133 h 312"/>
                <a:gd name="T78" fmla="*/ 160 w 1814"/>
                <a:gd name="T79" fmla="*/ 109 h 312"/>
                <a:gd name="T80" fmla="*/ 145 w 1814"/>
                <a:gd name="T81" fmla="*/ 68 h 312"/>
                <a:gd name="T82" fmla="*/ 95 w 1814"/>
                <a:gd name="T83" fmla="*/ 11 h 312"/>
                <a:gd name="T84" fmla="*/ 203 w 1814"/>
                <a:gd name="T85" fmla="*/ 31 h 312"/>
                <a:gd name="T86" fmla="*/ 230 w 1814"/>
                <a:gd name="T87" fmla="*/ 96 h 312"/>
                <a:gd name="T88" fmla="*/ 196 w 1814"/>
                <a:gd name="T89" fmla="*/ 156 h 312"/>
                <a:gd name="T90" fmla="*/ 232 w 1814"/>
                <a:gd name="T91" fmla="*/ 216 h 312"/>
                <a:gd name="T92" fmla="*/ 207 w 1814"/>
                <a:gd name="T93" fmla="*/ 284 h 312"/>
                <a:gd name="T94" fmla="*/ 117 w 1814"/>
                <a:gd name="T95" fmla="*/ 309 h 312"/>
                <a:gd name="T96" fmla="*/ 0 w 1814"/>
                <a:gd name="T97" fmla="*/ 14 h 312"/>
                <a:gd name="T98" fmla="*/ 1668 w 1814"/>
                <a:gd name="T99" fmla="*/ 0 h 312"/>
                <a:gd name="T100" fmla="*/ 1814 w 1814"/>
                <a:gd name="T101" fmla="*/ 306 h 312"/>
                <a:gd name="T102" fmla="*/ 1600 w 1814"/>
                <a:gd name="T103" fmla="*/ 0 h 312"/>
                <a:gd name="T104" fmla="*/ 1003 w 1814"/>
                <a:gd name="T105" fmla="*/ 76 h 312"/>
                <a:gd name="T106" fmla="*/ 1091 w 1814"/>
                <a:gd name="T107" fmla="*/ 127 h 312"/>
                <a:gd name="T108" fmla="*/ 1091 w 1814"/>
                <a:gd name="T109" fmla="*/ 254 h 312"/>
                <a:gd name="T110" fmla="*/ 1012 w 1814"/>
                <a:gd name="T111" fmla="*/ 310 h 312"/>
                <a:gd name="T112" fmla="*/ 887 w 1814"/>
                <a:gd name="T113" fmla="*/ 305 h 312"/>
                <a:gd name="T114" fmla="*/ 417 w 1814"/>
                <a:gd name="T115" fmla="*/ 5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14" h="312">
                  <a:moveTo>
                    <a:pt x="1228" y="207"/>
                  </a:moveTo>
                  <a:lnTo>
                    <a:pt x="1212" y="208"/>
                  </a:lnTo>
                  <a:lnTo>
                    <a:pt x="1199" y="210"/>
                  </a:lnTo>
                  <a:lnTo>
                    <a:pt x="1190" y="214"/>
                  </a:lnTo>
                  <a:lnTo>
                    <a:pt x="1185" y="223"/>
                  </a:lnTo>
                  <a:lnTo>
                    <a:pt x="1184" y="236"/>
                  </a:lnTo>
                  <a:lnTo>
                    <a:pt x="1184" y="245"/>
                  </a:lnTo>
                  <a:lnTo>
                    <a:pt x="1186" y="256"/>
                  </a:lnTo>
                  <a:lnTo>
                    <a:pt x="1190" y="264"/>
                  </a:lnTo>
                  <a:lnTo>
                    <a:pt x="1199" y="267"/>
                  </a:lnTo>
                  <a:lnTo>
                    <a:pt x="1208" y="268"/>
                  </a:lnTo>
                  <a:lnTo>
                    <a:pt x="1226" y="266"/>
                  </a:lnTo>
                  <a:lnTo>
                    <a:pt x="1240" y="261"/>
                  </a:lnTo>
                  <a:lnTo>
                    <a:pt x="1251" y="257"/>
                  </a:lnTo>
                  <a:lnTo>
                    <a:pt x="1251" y="207"/>
                  </a:lnTo>
                  <a:lnTo>
                    <a:pt x="1228" y="207"/>
                  </a:lnTo>
                  <a:close/>
                  <a:moveTo>
                    <a:pt x="71" y="179"/>
                  </a:moveTo>
                  <a:lnTo>
                    <a:pt x="71" y="256"/>
                  </a:lnTo>
                  <a:lnTo>
                    <a:pt x="85" y="257"/>
                  </a:lnTo>
                  <a:lnTo>
                    <a:pt x="100" y="257"/>
                  </a:lnTo>
                  <a:lnTo>
                    <a:pt x="119" y="256"/>
                  </a:lnTo>
                  <a:lnTo>
                    <a:pt x="134" y="254"/>
                  </a:lnTo>
                  <a:lnTo>
                    <a:pt x="146" y="250"/>
                  </a:lnTo>
                  <a:lnTo>
                    <a:pt x="155" y="243"/>
                  </a:lnTo>
                  <a:lnTo>
                    <a:pt x="159" y="234"/>
                  </a:lnTo>
                  <a:lnTo>
                    <a:pt x="161" y="220"/>
                  </a:lnTo>
                  <a:lnTo>
                    <a:pt x="161" y="216"/>
                  </a:lnTo>
                  <a:lnTo>
                    <a:pt x="160" y="205"/>
                  </a:lnTo>
                  <a:lnTo>
                    <a:pt x="157" y="195"/>
                  </a:lnTo>
                  <a:lnTo>
                    <a:pt x="150" y="189"/>
                  </a:lnTo>
                  <a:lnTo>
                    <a:pt x="142" y="184"/>
                  </a:lnTo>
                  <a:lnTo>
                    <a:pt x="129" y="180"/>
                  </a:lnTo>
                  <a:lnTo>
                    <a:pt x="112" y="179"/>
                  </a:lnTo>
                  <a:lnTo>
                    <a:pt x="71" y="179"/>
                  </a:lnTo>
                  <a:close/>
                  <a:moveTo>
                    <a:pt x="982" y="128"/>
                  </a:moveTo>
                  <a:lnTo>
                    <a:pt x="968" y="130"/>
                  </a:lnTo>
                  <a:lnTo>
                    <a:pt x="956" y="134"/>
                  </a:lnTo>
                  <a:lnTo>
                    <a:pt x="956" y="258"/>
                  </a:lnTo>
                  <a:lnTo>
                    <a:pt x="970" y="259"/>
                  </a:lnTo>
                  <a:lnTo>
                    <a:pt x="988" y="259"/>
                  </a:lnTo>
                  <a:lnTo>
                    <a:pt x="1002" y="258"/>
                  </a:lnTo>
                  <a:lnTo>
                    <a:pt x="1013" y="255"/>
                  </a:lnTo>
                  <a:lnTo>
                    <a:pt x="1021" y="249"/>
                  </a:lnTo>
                  <a:lnTo>
                    <a:pt x="1027" y="238"/>
                  </a:lnTo>
                  <a:lnTo>
                    <a:pt x="1030" y="224"/>
                  </a:lnTo>
                  <a:lnTo>
                    <a:pt x="1031" y="205"/>
                  </a:lnTo>
                  <a:lnTo>
                    <a:pt x="1031" y="177"/>
                  </a:lnTo>
                  <a:lnTo>
                    <a:pt x="1030" y="158"/>
                  </a:lnTo>
                  <a:lnTo>
                    <a:pt x="1026" y="144"/>
                  </a:lnTo>
                  <a:lnTo>
                    <a:pt x="1019" y="134"/>
                  </a:lnTo>
                  <a:lnTo>
                    <a:pt x="1008" y="129"/>
                  </a:lnTo>
                  <a:lnTo>
                    <a:pt x="993" y="128"/>
                  </a:lnTo>
                  <a:lnTo>
                    <a:pt x="982" y="128"/>
                  </a:lnTo>
                  <a:close/>
                  <a:moveTo>
                    <a:pt x="418" y="82"/>
                  </a:moveTo>
                  <a:lnTo>
                    <a:pt x="486" y="82"/>
                  </a:lnTo>
                  <a:lnTo>
                    <a:pt x="486" y="306"/>
                  </a:lnTo>
                  <a:lnTo>
                    <a:pt x="418" y="306"/>
                  </a:lnTo>
                  <a:lnTo>
                    <a:pt x="418" y="82"/>
                  </a:lnTo>
                  <a:close/>
                  <a:moveTo>
                    <a:pt x="1490" y="76"/>
                  </a:moveTo>
                  <a:lnTo>
                    <a:pt x="1510" y="77"/>
                  </a:lnTo>
                  <a:lnTo>
                    <a:pt x="1526" y="81"/>
                  </a:lnTo>
                  <a:lnTo>
                    <a:pt x="1539" y="88"/>
                  </a:lnTo>
                  <a:lnTo>
                    <a:pt x="1548" y="96"/>
                  </a:lnTo>
                  <a:lnTo>
                    <a:pt x="1554" y="107"/>
                  </a:lnTo>
                  <a:lnTo>
                    <a:pt x="1558" y="120"/>
                  </a:lnTo>
                  <a:lnTo>
                    <a:pt x="1562" y="133"/>
                  </a:lnTo>
                  <a:lnTo>
                    <a:pt x="1563" y="148"/>
                  </a:lnTo>
                  <a:lnTo>
                    <a:pt x="1563" y="306"/>
                  </a:lnTo>
                  <a:lnTo>
                    <a:pt x="1494" y="306"/>
                  </a:lnTo>
                  <a:lnTo>
                    <a:pt x="1494" y="164"/>
                  </a:lnTo>
                  <a:lnTo>
                    <a:pt x="1493" y="149"/>
                  </a:lnTo>
                  <a:lnTo>
                    <a:pt x="1491" y="140"/>
                  </a:lnTo>
                  <a:lnTo>
                    <a:pt x="1487" y="132"/>
                  </a:lnTo>
                  <a:lnTo>
                    <a:pt x="1479" y="129"/>
                  </a:lnTo>
                  <a:lnTo>
                    <a:pt x="1468" y="128"/>
                  </a:lnTo>
                  <a:lnTo>
                    <a:pt x="1454" y="129"/>
                  </a:lnTo>
                  <a:lnTo>
                    <a:pt x="1438" y="133"/>
                  </a:lnTo>
                  <a:lnTo>
                    <a:pt x="1420" y="140"/>
                  </a:lnTo>
                  <a:lnTo>
                    <a:pt x="1420" y="306"/>
                  </a:lnTo>
                  <a:lnTo>
                    <a:pt x="1351" y="306"/>
                  </a:lnTo>
                  <a:lnTo>
                    <a:pt x="1351" y="82"/>
                  </a:lnTo>
                  <a:lnTo>
                    <a:pt x="1416" y="82"/>
                  </a:lnTo>
                  <a:lnTo>
                    <a:pt x="1416" y="100"/>
                  </a:lnTo>
                  <a:lnTo>
                    <a:pt x="1440" y="88"/>
                  </a:lnTo>
                  <a:lnTo>
                    <a:pt x="1464" y="79"/>
                  </a:lnTo>
                  <a:lnTo>
                    <a:pt x="1490" y="76"/>
                  </a:lnTo>
                  <a:close/>
                  <a:moveTo>
                    <a:pt x="1221" y="76"/>
                  </a:moveTo>
                  <a:lnTo>
                    <a:pt x="1248" y="77"/>
                  </a:lnTo>
                  <a:lnTo>
                    <a:pt x="1270" y="82"/>
                  </a:lnTo>
                  <a:lnTo>
                    <a:pt x="1287" y="90"/>
                  </a:lnTo>
                  <a:lnTo>
                    <a:pt x="1300" y="101"/>
                  </a:lnTo>
                  <a:lnTo>
                    <a:pt x="1310" y="116"/>
                  </a:lnTo>
                  <a:lnTo>
                    <a:pt x="1314" y="137"/>
                  </a:lnTo>
                  <a:lnTo>
                    <a:pt x="1316" y="160"/>
                  </a:lnTo>
                  <a:lnTo>
                    <a:pt x="1316" y="306"/>
                  </a:lnTo>
                  <a:lnTo>
                    <a:pt x="1254" y="306"/>
                  </a:lnTo>
                  <a:lnTo>
                    <a:pt x="1254" y="291"/>
                  </a:lnTo>
                  <a:lnTo>
                    <a:pt x="1242" y="299"/>
                  </a:lnTo>
                  <a:lnTo>
                    <a:pt x="1224" y="305"/>
                  </a:lnTo>
                  <a:lnTo>
                    <a:pt x="1205" y="309"/>
                  </a:lnTo>
                  <a:lnTo>
                    <a:pt x="1184" y="312"/>
                  </a:lnTo>
                  <a:lnTo>
                    <a:pt x="1165" y="309"/>
                  </a:lnTo>
                  <a:lnTo>
                    <a:pt x="1148" y="304"/>
                  </a:lnTo>
                  <a:lnTo>
                    <a:pt x="1135" y="296"/>
                  </a:lnTo>
                  <a:lnTo>
                    <a:pt x="1125" y="283"/>
                  </a:lnTo>
                  <a:lnTo>
                    <a:pt x="1120" y="267"/>
                  </a:lnTo>
                  <a:lnTo>
                    <a:pt x="1118" y="248"/>
                  </a:lnTo>
                  <a:lnTo>
                    <a:pt x="1118" y="239"/>
                  </a:lnTo>
                  <a:lnTo>
                    <a:pt x="1120" y="221"/>
                  </a:lnTo>
                  <a:lnTo>
                    <a:pt x="1124" y="206"/>
                  </a:lnTo>
                  <a:lnTo>
                    <a:pt x="1132" y="195"/>
                  </a:lnTo>
                  <a:lnTo>
                    <a:pt x="1142" y="187"/>
                  </a:lnTo>
                  <a:lnTo>
                    <a:pt x="1155" y="180"/>
                  </a:lnTo>
                  <a:lnTo>
                    <a:pt x="1171" y="176"/>
                  </a:lnTo>
                  <a:lnTo>
                    <a:pt x="1188" y="173"/>
                  </a:lnTo>
                  <a:lnTo>
                    <a:pt x="1207" y="172"/>
                  </a:lnTo>
                  <a:lnTo>
                    <a:pt x="1248" y="172"/>
                  </a:lnTo>
                  <a:lnTo>
                    <a:pt x="1248" y="160"/>
                  </a:lnTo>
                  <a:lnTo>
                    <a:pt x="1247" y="146"/>
                  </a:lnTo>
                  <a:lnTo>
                    <a:pt x="1244" y="137"/>
                  </a:lnTo>
                  <a:lnTo>
                    <a:pt x="1237" y="130"/>
                  </a:lnTo>
                  <a:lnTo>
                    <a:pt x="1226" y="128"/>
                  </a:lnTo>
                  <a:lnTo>
                    <a:pt x="1207" y="127"/>
                  </a:lnTo>
                  <a:lnTo>
                    <a:pt x="1185" y="127"/>
                  </a:lnTo>
                  <a:lnTo>
                    <a:pt x="1160" y="128"/>
                  </a:lnTo>
                  <a:lnTo>
                    <a:pt x="1135" y="130"/>
                  </a:lnTo>
                  <a:lnTo>
                    <a:pt x="1135" y="90"/>
                  </a:lnTo>
                  <a:lnTo>
                    <a:pt x="1146" y="86"/>
                  </a:lnTo>
                  <a:lnTo>
                    <a:pt x="1160" y="83"/>
                  </a:lnTo>
                  <a:lnTo>
                    <a:pt x="1179" y="79"/>
                  </a:lnTo>
                  <a:lnTo>
                    <a:pt x="1199" y="77"/>
                  </a:lnTo>
                  <a:lnTo>
                    <a:pt x="1221" y="76"/>
                  </a:lnTo>
                  <a:close/>
                  <a:moveTo>
                    <a:pt x="658" y="76"/>
                  </a:moveTo>
                  <a:lnTo>
                    <a:pt x="676" y="78"/>
                  </a:lnTo>
                  <a:lnTo>
                    <a:pt x="691" y="82"/>
                  </a:lnTo>
                  <a:lnTo>
                    <a:pt x="702" y="91"/>
                  </a:lnTo>
                  <a:lnTo>
                    <a:pt x="710" y="100"/>
                  </a:lnTo>
                  <a:lnTo>
                    <a:pt x="736" y="86"/>
                  </a:lnTo>
                  <a:lnTo>
                    <a:pt x="759" y="78"/>
                  </a:lnTo>
                  <a:lnTo>
                    <a:pt x="782" y="76"/>
                  </a:lnTo>
                  <a:lnTo>
                    <a:pt x="800" y="77"/>
                  </a:lnTo>
                  <a:lnTo>
                    <a:pt x="815" y="81"/>
                  </a:lnTo>
                  <a:lnTo>
                    <a:pt x="827" y="88"/>
                  </a:lnTo>
                  <a:lnTo>
                    <a:pt x="836" y="96"/>
                  </a:lnTo>
                  <a:lnTo>
                    <a:pt x="843" y="107"/>
                  </a:lnTo>
                  <a:lnTo>
                    <a:pt x="847" y="118"/>
                  </a:lnTo>
                  <a:lnTo>
                    <a:pt x="849" y="131"/>
                  </a:lnTo>
                  <a:lnTo>
                    <a:pt x="851" y="145"/>
                  </a:lnTo>
                  <a:lnTo>
                    <a:pt x="851" y="306"/>
                  </a:lnTo>
                  <a:lnTo>
                    <a:pt x="783" y="306"/>
                  </a:lnTo>
                  <a:lnTo>
                    <a:pt x="783" y="148"/>
                  </a:lnTo>
                  <a:lnTo>
                    <a:pt x="782" y="139"/>
                  </a:lnTo>
                  <a:lnTo>
                    <a:pt x="778" y="132"/>
                  </a:lnTo>
                  <a:lnTo>
                    <a:pt x="771" y="128"/>
                  </a:lnTo>
                  <a:lnTo>
                    <a:pt x="759" y="127"/>
                  </a:lnTo>
                  <a:lnTo>
                    <a:pt x="748" y="128"/>
                  </a:lnTo>
                  <a:lnTo>
                    <a:pt x="735" y="132"/>
                  </a:lnTo>
                  <a:lnTo>
                    <a:pt x="722" y="138"/>
                  </a:lnTo>
                  <a:lnTo>
                    <a:pt x="723" y="160"/>
                  </a:lnTo>
                  <a:lnTo>
                    <a:pt x="723" y="306"/>
                  </a:lnTo>
                  <a:lnTo>
                    <a:pt x="655" y="306"/>
                  </a:lnTo>
                  <a:lnTo>
                    <a:pt x="655" y="148"/>
                  </a:lnTo>
                  <a:lnTo>
                    <a:pt x="653" y="139"/>
                  </a:lnTo>
                  <a:lnTo>
                    <a:pt x="650" y="132"/>
                  </a:lnTo>
                  <a:lnTo>
                    <a:pt x="643" y="128"/>
                  </a:lnTo>
                  <a:lnTo>
                    <a:pt x="632" y="127"/>
                  </a:lnTo>
                  <a:lnTo>
                    <a:pt x="620" y="129"/>
                  </a:lnTo>
                  <a:lnTo>
                    <a:pt x="606" y="133"/>
                  </a:lnTo>
                  <a:lnTo>
                    <a:pt x="594" y="139"/>
                  </a:lnTo>
                  <a:lnTo>
                    <a:pt x="594" y="306"/>
                  </a:lnTo>
                  <a:lnTo>
                    <a:pt x="526" y="306"/>
                  </a:lnTo>
                  <a:lnTo>
                    <a:pt x="526" y="82"/>
                  </a:lnTo>
                  <a:lnTo>
                    <a:pt x="590" y="82"/>
                  </a:lnTo>
                  <a:lnTo>
                    <a:pt x="590" y="99"/>
                  </a:lnTo>
                  <a:lnTo>
                    <a:pt x="610" y="88"/>
                  </a:lnTo>
                  <a:lnTo>
                    <a:pt x="634" y="79"/>
                  </a:lnTo>
                  <a:lnTo>
                    <a:pt x="658" y="76"/>
                  </a:lnTo>
                  <a:close/>
                  <a:moveTo>
                    <a:pt x="399" y="76"/>
                  </a:moveTo>
                  <a:lnTo>
                    <a:pt x="399" y="133"/>
                  </a:lnTo>
                  <a:lnTo>
                    <a:pt x="374" y="134"/>
                  </a:lnTo>
                  <a:lnTo>
                    <a:pt x="350" y="139"/>
                  </a:lnTo>
                  <a:lnTo>
                    <a:pt x="330" y="144"/>
                  </a:lnTo>
                  <a:lnTo>
                    <a:pt x="330" y="306"/>
                  </a:lnTo>
                  <a:lnTo>
                    <a:pt x="261" y="306"/>
                  </a:lnTo>
                  <a:lnTo>
                    <a:pt x="261" y="82"/>
                  </a:lnTo>
                  <a:lnTo>
                    <a:pt x="325" y="82"/>
                  </a:lnTo>
                  <a:lnTo>
                    <a:pt x="325" y="100"/>
                  </a:lnTo>
                  <a:lnTo>
                    <a:pt x="342" y="88"/>
                  </a:lnTo>
                  <a:lnTo>
                    <a:pt x="362" y="80"/>
                  </a:lnTo>
                  <a:lnTo>
                    <a:pt x="380" y="77"/>
                  </a:lnTo>
                  <a:lnTo>
                    <a:pt x="399" y="76"/>
                  </a:lnTo>
                  <a:close/>
                  <a:moveTo>
                    <a:pt x="86" y="63"/>
                  </a:moveTo>
                  <a:lnTo>
                    <a:pt x="71" y="64"/>
                  </a:lnTo>
                  <a:lnTo>
                    <a:pt x="71" y="133"/>
                  </a:lnTo>
                  <a:lnTo>
                    <a:pt x="111" y="133"/>
                  </a:lnTo>
                  <a:lnTo>
                    <a:pt x="129" y="132"/>
                  </a:lnTo>
                  <a:lnTo>
                    <a:pt x="142" y="129"/>
                  </a:lnTo>
                  <a:lnTo>
                    <a:pt x="151" y="125"/>
                  </a:lnTo>
                  <a:lnTo>
                    <a:pt x="157" y="117"/>
                  </a:lnTo>
                  <a:lnTo>
                    <a:pt x="160" y="109"/>
                  </a:lnTo>
                  <a:lnTo>
                    <a:pt x="161" y="98"/>
                  </a:lnTo>
                  <a:lnTo>
                    <a:pt x="161" y="95"/>
                  </a:lnTo>
                  <a:lnTo>
                    <a:pt x="159" y="82"/>
                  </a:lnTo>
                  <a:lnTo>
                    <a:pt x="154" y="74"/>
                  </a:lnTo>
                  <a:lnTo>
                    <a:pt x="145" y="68"/>
                  </a:lnTo>
                  <a:lnTo>
                    <a:pt x="134" y="65"/>
                  </a:lnTo>
                  <a:lnTo>
                    <a:pt x="119" y="63"/>
                  </a:lnTo>
                  <a:lnTo>
                    <a:pt x="86" y="63"/>
                  </a:lnTo>
                  <a:close/>
                  <a:moveTo>
                    <a:pt x="72" y="11"/>
                  </a:moveTo>
                  <a:lnTo>
                    <a:pt x="95" y="11"/>
                  </a:lnTo>
                  <a:lnTo>
                    <a:pt x="123" y="12"/>
                  </a:lnTo>
                  <a:lnTo>
                    <a:pt x="147" y="13"/>
                  </a:lnTo>
                  <a:lnTo>
                    <a:pt x="168" y="17"/>
                  </a:lnTo>
                  <a:lnTo>
                    <a:pt x="187" y="22"/>
                  </a:lnTo>
                  <a:lnTo>
                    <a:pt x="203" y="31"/>
                  </a:lnTo>
                  <a:lnTo>
                    <a:pt x="214" y="42"/>
                  </a:lnTo>
                  <a:lnTo>
                    <a:pt x="223" y="56"/>
                  </a:lnTo>
                  <a:lnTo>
                    <a:pt x="228" y="73"/>
                  </a:lnTo>
                  <a:lnTo>
                    <a:pt x="230" y="93"/>
                  </a:lnTo>
                  <a:lnTo>
                    <a:pt x="230" y="96"/>
                  </a:lnTo>
                  <a:lnTo>
                    <a:pt x="229" y="111"/>
                  </a:lnTo>
                  <a:lnTo>
                    <a:pt x="225" y="124"/>
                  </a:lnTo>
                  <a:lnTo>
                    <a:pt x="219" y="137"/>
                  </a:lnTo>
                  <a:lnTo>
                    <a:pt x="209" y="147"/>
                  </a:lnTo>
                  <a:lnTo>
                    <a:pt x="196" y="156"/>
                  </a:lnTo>
                  <a:lnTo>
                    <a:pt x="210" y="164"/>
                  </a:lnTo>
                  <a:lnTo>
                    <a:pt x="221" y="175"/>
                  </a:lnTo>
                  <a:lnTo>
                    <a:pt x="227" y="188"/>
                  </a:lnTo>
                  <a:lnTo>
                    <a:pt x="231" y="202"/>
                  </a:lnTo>
                  <a:lnTo>
                    <a:pt x="232" y="216"/>
                  </a:lnTo>
                  <a:lnTo>
                    <a:pt x="232" y="220"/>
                  </a:lnTo>
                  <a:lnTo>
                    <a:pt x="230" y="240"/>
                  </a:lnTo>
                  <a:lnTo>
                    <a:pt x="226" y="258"/>
                  </a:lnTo>
                  <a:lnTo>
                    <a:pt x="218" y="272"/>
                  </a:lnTo>
                  <a:lnTo>
                    <a:pt x="207" y="284"/>
                  </a:lnTo>
                  <a:lnTo>
                    <a:pt x="194" y="292"/>
                  </a:lnTo>
                  <a:lnTo>
                    <a:pt x="178" y="300"/>
                  </a:lnTo>
                  <a:lnTo>
                    <a:pt x="160" y="304"/>
                  </a:lnTo>
                  <a:lnTo>
                    <a:pt x="140" y="307"/>
                  </a:lnTo>
                  <a:lnTo>
                    <a:pt x="117" y="309"/>
                  </a:lnTo>
                  <a:lnTo>
                    <a:pt x="71" y="309"/>
                  </a:lnTo>
                  <a:lnTo>
                    <a:pt x="50" y="308"/>
                  </a:lnTo>
                  <a:lnTo>
                    <a:pt x="27" y="307"/>
                  </a:lnTo>
                  <a:lnTo>
                    <a:pt x="0" y="306"/>
                  </a:lnTo>
                  <a:lnTo>
                    <a:pt x="0" y="14"/>
                  </a:lnTo>
                  <a:lnTo>
                    <a:pt x="29" y="13"/>
                  </a:lnTo>
                  <a:lnTo>
                    <a:pt x="52" y="12"/>
                  </a:lnTo>
                  <a:lnTo>
                    <a:pt x="72" y="11"/>
                  </a:lnTo>
                  <a:close/>
                  <a:moveTo>
                    <a:pt x="1600" y="0"/>
                  </a:moveTo>
                  <a:lnTo>
                    <a:pt x="1668" y="0"/>
                  </a:lnTo>
                  <a:lnTo>
                    <a:pt x="1668" y="181"/>
                  </a:lnTo>
                  <a:lnTo>
                    <a:pt x="1739" y="82"/>
                  </a:lnTo>
                  <a:lnTo>
                    <a:pt x="1811" y="82"/>
                  </a:lnTo>
                  <a:lnTo>
                    <a:pt x="1733" y="190"/>
                  </a:lnTo>
                  <a:lnTo>
                    <a:pt x="1814" y="306"/>
                  </a:lnTo>
                  <a:lnTo>
                    <a:pt x="1736" y="306"/>
                  </a:lnTo>
                  <a:lnTo>
                    <a:pt x="1668" y="202"/>
                  </a:lnTo>
                  <a:lnTo>
                    <a:pt x="1668" y="306"/>
                  </a:lnTo>
                  <a:lnTo>
                    <a:pt x="1600" y="306"/>
                  </a:lnTo>
                  <a:lnTo>
                    <a:pt x="1600" y="0"/>
                  </a:lnTo>
                  <a:close/>
                  <a:moveTo>
                    <a:pt x="887" y="0"/>
                  </a:moveTo>
                  <a:lnTo>
                    <a:pt x="957" y="0"/>
                  </a:lnTo>
                  <a:lnTo>
                    <a:pt x="957" y="84"/>
                  </a:lnTo>
                  <a:lnTo>
                    <a:pt x="978" y="78"/>
                  </a:lnTo>
                  <a:lnTo>
                    <a:pt x="1003" y="76"/>
                  </a:lnTo>
                  <a:lnTo>
                    <a:pt x="1029" y="78"/>
                  </a:lnTo>
                  <a:lnTo>
                    <a:pt x="1051" y="83"/>
                  </a:lnTo>
                  <a:lnTo>
                    <a:pt x="1068" y="94"/>
                  </a:lnTo>
                  <a:lnTo>
                    <a:pt x="1082" y="109"/>
                  </a:lnTo>
                  <a:lnTo>
                    <a:pt x="1091" y="127"/>
                  </a:lnTo>
                  <a:lnTo>
                    <a:pt x="1096" y="150"/>
                  </a:lnTo>
                  <a:lnTo>
                    <a:pt x="1099" y="178"/>
                  </a:lnTo>
                  <a:lnTo>
                    <a:pt x="1099" y="205"/>
                  </a:lnTo>
                  <a:lnTo>
                    <a:pt x="1096" y="232"/>
                  </a:lnTo>
                  <a:lnTo>
                    <a:pt x="1091" y="254"/>
                  </a:lnTo>
                  <a:lnTo>
                    <a:pt x="1083" y="273"/>
                  </a:lnTo>
                  <a:lnTo>
                    <a:pt x="1070" y="287"/>
                  </a:lnTo>
                  <a:lnTo>
                    <a:pt x="1055" y="299"/>
                  </a:lnTo>
                  <a:lnTo>
                    <a:pt x="1036" y="306"/>
                  </a:lnTo>
                  <a:lnTo>
                    <a:pt x="1012" y="310"/>
                  </a:lnTo>
                  <a:lnTo>
                    <a:pt x="987" y="312"/>
                  </a:lnTo>
                  <a:lnTo>
                    <a:pt x="968" y="312"/>
                  </a:lnTo>
                  <a:lnTo>
                    <a:pt x="932" y="309"/>
                  </a:lnTo>
                  <a:lnTo>
                    <a:pt x="912" y="308"/>
                  </a:lnTo>
                  <a:lnTo>
                    <a:pt x="887" y="305"/>
                  </a:lnTo>
                  <a:lnTo>
                    <a:pt x="887" y="0"/>
                  </a:lnTo>
                  <a:close/>
                  <a:moveTo>
                    <a:pt x="417" y="0"/>
                  </a:moveTo>
                  <a:lnTo>
                    <a:pt x="488" y="0"/>
                  </a:lnTo>
                  <a:lnTo>
                    <a:pt x="488" y="51"/>
                  </a:lnTo>
                  <a:lnTo>
                    <a:pt x="417" y="51"/>
                  </a:lnTo>
                  <a:lnTo>
                    <a:pt x="417" y="0"/>
                  </a:lnTo>
                  <a:close/>
                </a:path>
              </a:pathLst>
            </a:custGeom>
            <a:solidFill>
              <a:srgbClr val="FFFFFF"/>
            </a:solidFill>
            <a:ln w="0">
              <a:solidFill>
                <a:srgbClr val="FFFFFF"/>
              </a:solidFill>
              <a:prstDash val="solid"/>
              <a:round/>
              <a:headEnd/>
              <a:tailEnd/>
            </a:ln>
          </p:spPr>
          <p:txBody>
            <a:bodyPr/>
            <a:lstStyle/>
            <a:p>
              <a:endParaRPr lang="en-AU"/>
            </a:p>
          </p:txBody>
        </p:sp>
      </p:gr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spcBef>
          <a:spcPct val="0"/>
        </a:spcBef>
        <a:spcAft>
          <a:spcPct val="0"/>
        </a:spcAft>
        <a:defRPr sz="3000" b="1">
          <a:solidFill>
            <a:schemeClr val="bg1"/>
          </a:solidFill>
          <a:latin typeface="+mj-lt"/>
          <a:ea typeface="+mj-ea"/>
          <a:cs typeface="+mj-cs"/>
        </a:defRPr>
      </a:lvl1pPr>
      <a:lvl2pPr algn="l" rtl="0" fontAlgn="base">
        <a:spcBef>
          <a:spcPct val="0"/>
        </a:spcBef>
        <a:spcAft>
          <a:spcPct val="0"/>
        </a:spcAft>
        <a:defRPr sz="3000" b="1">
          <a:solidFill>
            <a:schemeClr val="bg1"/>
          </a:solidFill>
          <a:latin typeface="Verdana" pitchFamily="34" charset="0"/>
        </a:defRPr>
      </a:lvl2pPr>
      <a:lvl3pPr algn="l" rtl="0" fontAlgn="base">
        <a:spcBef>
          <a:spcPct val="0"/>
        </a:spcBef>
        <a:spcAft>
          <a:spcPct val="0"/>
        </a:spcAft>
        <a:defRPr sz="3000" b="1">
          <a:solidFill>
            <a:schemeClr val="bg1"/>
          </a:solidFill>
          <a:latin typeface="Verdana" pitchFamily="34" charset="0"/>
        </a:defRPr>
      </a:lvl3pPr>
      <a:lvl4pPr algn="l" rtl="0" fontAlgn="base">
        <a:spcBef>
          <a:spcPct val="0"/>
        </a:spcBef>
        <a:spcAft>
          <a:spcPct val="0"/>
        </a:spcAft>
        <a:defRPr sz="3000" b="1">
          <a:solidFill>
            <a:schemeClr val="bg1"/>
          </a:solidFill>
          <a:latin typeface="Verdana" pitchFamily="34" charset="0"/>
        </a:defRPr>
      </a:lvl4pPr>
      <a:lvl5pPr algn="l" rtl="0" fontAlgn="base">
        <a:spcBef>
          <a:spcPct val="0"/>
        </a:spcBef>
        <a:spcAft>
          <a:spcPct val="0"/>
        </a:spcAft>
        <a:defRPr sz="3000" b="1">
          <a:solidFill>
            <a:schemeClr val="bg1"/>
          </a:solidFill>
          <a:latin typeface="Verdana" pitchFamily="34" charset="0"/>
        </a:defRPr>
      </a:lvl5pPr>
      <a:lvl6pPr marL="457200" algn="l" rtl="0" fontAlgn="base">
        <a:spcBef>
          <a:spcPct val="0"/>
        </a:spcBef>
        <a:spcAft>
          <a:spcPct val="0"/>
        </a:spcAft>
        <a:defRPr sz="3000" b="1">
          <a:solidFill>
            <a:schemeClr val="bg1"/>
          </a:solidFill>
          <a:latin typeface="Verdana" pitchFamily="34" charset="0"/>
        </a:defRPr>
      </a:lvl6pPr>
      <a:lvl7pPr marL="914400" algn="l" rtl="0" fontAlgn="base">
        <a:spcBef>
          <a:spcPct val="0"/>
        </a:spcBef>
        <a:spcAft>
          <a:spcPct val="0"/>
        </a:spcAft>
        <a:defRPr sz="3000" b="1">
          <a:solidFill>
            <a:schemeClr val="bg1"/>
          </a:solidFill>
          <a:latin typeface="Verdana" pitchFamily="34" charset="0"/>
        </a:defRPr>
      </a:lvl7pPr>
      <a:lvl8pPr marL="1371600" algn="l" rtl="0" fontAlgn="base">
        <a:spcBef>
          <a:spcPct val="0"/>
        </a:spcBef>
        <a:spcAft>
          <a:spcPct val="0"/>
        </a:spcAft>
        <a:defRPr sz="3000" b="1">
          <a:solidFill>
            <a:schemeClr val="bg1"/>
          </a:solidFill>
          <a:latin typeface="Verdana" pitchFamily="34" charset="0"/>
        </a:defRPr>
      </a:lvl8pPr>
      <a:lvl9pPr marL="1828800" algn="l" rtl="0" fontAlgn="base">
        <a:spcBef>
          <a:spcPct val="0"/>
        </a:spcBef>
        <a:spcAft>
          <a:spcPct val="0"/>
        </a:spcAft>
        <a:defRPr sz="3000" b="1">
          <a:solidFill>
            <a:schemeClr val="bg1"/>
          </a:solidFill>
          <a:latin typeface="Verdana" pitchFamily="34" charset="0"/>
        </a:defRPr>
      </a:lvl9pPr>
    </p:titleStyle>
    <p:bodyStyle>
      <a:lvl1pPr marL="342900" indent="-342900" algn="l" rtl="0" fontAlgn="base">
        <a:spcBef>
          <a:spcPct val="20000"/>
        </a:spcBef>
        <a:spcAft>
          <a:spcPct val="0"/>
        </a:spcAft>
        <a:defRPr b="1">
          <a:solidFill>
            <a:srgbClr val="FABA00"/>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BRIM0008_PP_CorpInt Head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9304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title"/>
          </p:nvPr>
        </p:nvSpPr>
        <p:spPr bwMode="auto">
          <a:xfrm>
            <a:off x="457200" y="431800"/>
            <a:ext cx="708977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457200" y="2435225"/>
            <a:ext cx="815022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9" name="Line 5"/>
          <p:cNvSpPr>
            <a:spLocks noChangeShapeType="1"/>
          </p:cNvSpPr>
          <p:nvPr/>
        </p:nvSpPr>
        <p:spPr bwMode="auto">
          <a:xfrm>
            <a:off x="222250" y="6219825"/>
            <a:ext cx="8696325" cy="0"/>
          </a:xfrm>
          <a:prstGeom prst="line">
            <a:avLst/>
          </a:prstGeom>
          <a:noFill/>
          <a:ln w="9525">
            <a:solidFill>
              <a:srgbClr val="002A5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150" name="Rectangle 6"/>
          <p:cNvSpPr>
            <a:spLocks noGrp="1" noChangeArrowheads="1"/>
          </p:cNvSpPr>
          <p:nvPr>
            <p:ph type="sldNum" sz="quarter" idx="4"/>
          </p:nvPr>
        </p:nvSpPr>
        <p:spPr bwMode="auto">
          <a:xfrm>
            <a:off x="6784975"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0" hangingPunct="0">
              <a:defRPr>
                <a:latin typeface="+mn-lt"/>
              </a:defRPr>
            </a:lvl1pPr>
          </a:lstStyle>
          <a:p>
            <a:fld id="{C1720614-57B5-4199-9F97-F3D6307F9A57}" type="slidenum">
              <a:rPr lang="en-US"/>
              <a:pPr/>
              <a:t>‹#›</a:t>
            </a:fld>
            <a:endParaRPr lang="en-US"/>
          </a:p>
        </p:txBody>
      </p:sp>
      <p:sp>
        <p:nvSpPr>
          <p:cNvPr id="6151" name="Rectangle 7"/>
          <p:cNvSpPr>
            <a:spLocks noGrp="1" noChangeArrowheads="1"/>
          </p:cNvSpPr>
          <p:nvPr>
            <p:ph type="ftr" sz="quarter" idx="3"/>
          </p:nvPr>
        </p:nvSpPr>
        <p:spPr bwMode="auto">
          <a:xfrm>
            <a:off x="457200" y="6245225"/>
            <a:ext cx="55610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0" hangingPunct="0">
              <a:defRPr>
                <a:latin typeface="+mn-lt"/>
              </a:defRPr>
            </a:lvl1pPr>
          </a:lstStyle>
          <a:p>
            <a:endParaRPr lang="en-US"/>
          </a:p>
        </p:txBody>
      </p:sp>
      <p:grpSp>
        <p:nvGrpSpPr>
          <p:cNvPr id="6152" name="Group 8"/>
          <p:cNvGrpSpPr>
            <a:grpSpLocks/>
          </p:cNvGrpSpPr>
          <p:nvPr/>
        </p:nvGrpSpPr>
        <p:grpSpPr bwMode="auto">
          <a:xfrm>
            <a:off x="7694613" y="115888"/>
            <a:ext cx="914400" cy="1281112"/>
            <a:chOff x="2251" y="1280"/>
            <a:chExt cx="1257" cy="1760"/>
          </a:xfrm>
        </p:grpSpPr>
        <p:sp>
          <p:nvSpPr>
            <p:cNvPr id="6153" name="AutoShape 9"/>
            <p:cNvSpPr>
              <a:spLocks noChangeAspect="1" noChangeArrowheads="1" noTextEdit="1"/>
            </p:cNvSpPr>
            <p:nvPr/>
          </p:nvSpPr>
          <p:spPr bwMode="auto">
            <a:xfrm>
              <a:off x="2252" y="1280"/>
              <a:ext cx="1256" cy="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6154" name="Freeform 10"/>
            <p:cNvSpPr>
              <a:spLocks/>
            </p:cNvSpPr>
            <p:nvPr/>
          </p:nvSpPr>
          <p:spPr bwMode="auto">
            <a:xfrm>
              <a:off x="2251" y="1284"/>
              <a:ext cx="1255" cy="1756"/>
            </a:xfrm>
            <a:custGeom>
              <a:avLst/>
              <a:gdLst>
                <a:gd name="T0" fmla="*/ 0 w 2509"/>
                <a:gd name="T1" fmla="*/ 0 h 3511"/>
                <a:gd name="T2" fmla="*/ 2509 w 2509"/>
                <a:gd name="T3" fmla="*/ 0 h 3511"/>
                <a:gd name="T4" fmla="*/ 2509 w 2509"/>
                <a:gd name="T5" fmla="*/ 3361 h 3511"/>
                <a:gd name="T6" fmla="*/ 2507 w 2509"/>
                <a:gd name="T7" fmla="*/ 3389 h 3511"/>
                <a:gd name="T8" fmla="*/ 2501 w 2509"/>
                <a:gd name="T9" fmla="*/ 3415 h 3511"/>
                <a:gd name="T10" fmla="*/ 2494 w 2509"/>
                <a:gd name="T11" fmla="*/ 3436 h 3511"/>
                <a:gd name="T12" fmla="*/ 2483 w 2509"/>
                <a:gd name="T13" fmla="*/ 3454 h 3511"/>
                <a:gd name="T14" fmla="*/ 2471 w 2509"/>
                <a:gd name="T15" fmla="*/ 3469 h 3511"/>
                <a:gd name="T16" fmla="*/ 2458 w 2509"/>
                <a:gd name="T17" fmla="*/ 3482 h 3511"/>
                <a:gd name="T18" fmla="*/ 2443 w 2509"/>
                <a:gd name="T19" fmla="*/ 3492 h 3511"/>
                <a:gd name="T20" fmla="*/ 2428 w 2509"/>
                <a:gd name="T21" fmla="*/ 3498 h 3511"/>
                <a:gd name="T22" fmla="*/ 2412 w 2509"/>
                <a:gd name="T23" fmla="*/ 3504 h 3511"/>
                <a:gd name="T24" fmla="*/ 2397 w 2509"/>
                <a:gd name="T25" fmla="*/ 3508 h 3511"/>
                <a:gd name="T26" fmla="*/ 2383 w 2509"/>
                <a:gd name="T27" fmla="*/ 3510 h 3511"/>
                <a:gd name="T28" fmla="*/ 2371 w 2509"/>
                <a:gd name="T29" fmla="*/ 3511 h 3511"/>
                <a:gd name="T30" fmla="*/ 2346 w 2509"/>
                <a:gd name="T31" fmla="*/ 3511 h 3511"/>
                <a:gd name="T32" fmla="*/ 163 w 2509"/>
                <a:gd name="T33" fmla="*/ 3278 h 3511"/>
                <a:gd name="T34" fmla="*/ 132 w 2509"/>
                <a:gd name="T35" fmla="*/ 3273 h 3511"/>
                <a:gd name="T36" fmla="*/ 107 w 2509"/>
                <a:gd name="T37" fmla="*/ 3265 h 3511"/>
                <a:gd name="T38" fmla="*/ 83 w 2509"/>
                <a:gd name="T39" fmla="*/ 3253 h 3511"/>
                <a:gd name="T40" fmla="*/ 64 w 2509"/>
                <a:gd name="T41" fmla="*/ 3239 h 3511"/>
                <a:gd name="T42" fmla="*/ 48 w 2509"/>
                <a:gd name="T43" fmla="*/ 3223 h 3511"/>
                <a:gd name="T44" fmla="*/ 35 w 2509"/>
                <a:gd name="T45" fmla="*/ 3206 h 3511"/>
                <a:gd name="T46" fmla="*/ 24 w 2509"/>
                <a:gd name="T47" fmla="*/ 3189 h 3511"/>
                <a:gd name="T48" fmla="*/ 17 w 2509"/>
                <a:gd name="T49" fmla="*/ 3171 h 3511"/>
                <a:gd name="T50" fmla="*/ 11 w 2509"/>
                <a:gd name="T51" fmla="*/ 3154 h 3511"/>
                <a:gd name="T52" fmla="*/ 6 w 2509"/>
                <a:gd name="T53" fmla="*/ 3138 h 3511"/>
                <a:gd name="T54" fmla="*/ 3 w 2509"/>
                <a:gd name="T55" fmla="*/ 3124 h 3511"/>
                <a:gd name="T56" fmla="*/ 1 w 2509"/>
                <a:gd name="T57" fmla="*/ 3111 h 3511"/>
                <a:gd name="T58" fmla="*/ 0 w 2509"/>
                <a:gd name="T59" fmla="*/ 3102 h 3511"/>
                <a:gd name="T60" fmla="*/ 0 w 2509"/>
                <a:gd name="T61" fmla="*/ 0 h 3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09" h="3511">
                  <a:moveTo>
                    <a:pt x="0" y="0"/>
                  </a:moveTo>
                  <a:lnTo>
                    <a:pt x="2509" y="0"/>
                  </a:lnTo>
                  <a:lnTo>
                    <a:pt x="2509" y="3361"/>
                  </a:lnTo>
                  <a:lnTo>
                    <a:pt x="2507" y="3389"/>
                  </a:lnTo>
                  <a:lnTo>
                    <a:pt x="2501" y="3415"/>
                  </a:lnTo>
                  <a:lnTo>
                    <a:pt x="2494" y="3436"/>
                  </a:lnTo>
                  <a:lnTo>
                    <a:pt x="2483" y="3454"/>
                  </a:lnTo>
                  <a:lnTo>
                    <a:pt x="2471" y="3469"/>
                  </a:lnTo>
                  <a:lnTo>
                    <a:pt x="2458" y="3482"/>
                  </a:lnTo>
                  <a:lnTo>
                    <a:pt x="2443" y="3492"/>
                  </a:lnTo>
                  <a:lnTo>
                    <a:pt x="2428" y="3498"/>
                  </a:lnTo>
                  <a:lnTo>
                    <a:pt x="2412" y="3504"/>
                  </a:lnTo>
                  <a:lnTo>
                    <a:pt x="2397" y="3508"/>
                  </a:lnTo>
                  <a:lnTo>
                    <a:pt x="2383" y="3510"/>
                  </a:lnTo>
                  <a:lnTo>
                    <a:pt x="2371" y="3511"/>
                  </a:lnTo>
                  <a:lnTo>
                    <a:pt x="2346" y="3511"/>
                  </a:lnTo>
                  <a:lnTo>
                    <a:pt x="163" y="3278"/>
                  </a:lnTo>
                  <a:lnTo>
                    <a:pt x="132" y="3273"/>
                  </a:lnTo>
                  <a:lnTo>
                    <a:pt x="107" y="3265"/>
                  </a:lnTo>
                  <a:lnTo>
                    <a:pt x="83" y="3253"/>
                  </a:lnTo>
                  <a:lnTo>
                    <a:pt x="64" y="3239"/>
                  </a:lnTo>
                  <a:lnTo>
                    <a:pt x="48" y="3223"/>
                  </a:lnTo>
                  <a:lnTo>
                    <a:pt x="35" y="3206"/>
                  </a:lnTo>
                  <a:lnTo>
                    <a:pt x="24" y="3189"/>
                  </a:lnTo>
                  <a:lnTo>
                    <a:pt x="17" y="3171"/>
                  </a:lnTo>
                  <a:lnTo>
                    <a:pt x="11" y="3154"/>
                  </a:lnTo>
                  <a:lnTo>
                    <a:pt x="6" y="3138"/>
                  </a:lnTo>
                  <a:lnTo>
                    <a:pt x="3" y="3124"/>
                  </a:lnTo>
                  <a:lnTo>
                    <a:pt x="1" y="3111"/>
                  </a:lnTo>
                  <a:lnTo>
                    <a:pt x="0" y="3102"/>
                  </a:lnTo>
                  <a:lnTo>
                    <a:pt x="0" y="0"/>
                  </a:lnTo>
                  <a:close/>
                </a:path>
              </a:pathLst>
            </a:custGeom>
            <a:solidFill>
              <a:srgbClr val="000066"/>
            </a:solidFill>
            <a:ln w="0">
              <a:solidFill>
                <a:srgbClr val="000066"/>
              </a:solidFill>
              <a:prstDash val="solid"/>
              <a:round/>
              <a:headEnd/>
              <a:tailEnd/>
            </a:ln>
          </p:spPr>
          <p:txBody>
            <a:bodyPr/>
            <a:lstStyle/>
            <a:p>
              <a:endParaRPr lang="en-AU"/>
            </a:p>
          </p:txBody>
        </p:sp>
        <p:sp>
          <p:nvSpPr>
            <p:cNvPr id="6155" name="Freeform 11"/>
            <p:cNvSpPr>
              <a:spLocks/>
            </p:cNvSpPr>
            <p:nvPr/>
          </p:nvSpPr>
          <p:spPr bwMode="auto">
            <a:xfrm>
              <a:off x="2466" y="1553"/>
              <a:ext cx="830" cy="656"/>
            </a:xfrm>
            <a:custGeom>
              <a:avLst/>
              <a:gdLst>
                <a:gd name="T0" fmla="*/ 1120 w 1661"/>
                <a:gd name="T1" fmla="*/ 19 h 1311"/>
                <a:gd name="T2" fmla="*/ 1422 w 1661"/>
                <a:gd name="T3" fmla="*/ 113 h 1311"/>
                <a:gd name="T4" fmla="*/ 1657 w 1661"/>
                <a:gd name="T5" fmla="*/ 247 h 1311"/>
                <a:gd name="T6" fmla="*/ 1594 w 1661"/>
                <a:gd name="T7" fmla="*/ 220 h 1311"/>
                <a:gd name="T8" fmla="*/ 1460 w 1661"/>
                <a:gd name="T9" fmla="*/ 174 h 1311"/>
                <a:gd name="T10" fmla="*/ 1270 w 1661"/>
                <a:gd name="T11" fmla="*/ 131 h 1311"/>
                <a:gd name="T12" fmla="*/ 1039 w 1661"/>
                <a:gd name="T13" fmla="*/ 113 h 1311"/>
                <a:gd name="T14" fmla="*/ 784 w 1661"/>
                <a:gd name="T15" fmla="*/ 141 h 1311"/>
                <a:gd name="T16" fmla="*/ 519 w 1661"/>
                <a:gd name="T17" fmla="*/ 235 h 1311"/>
                <a:gd name="T18" fmla="*/ 264 w 1661"/>
                <a:gd name="T19" fmla="*/ 414 h 1311"/>
                <a:gd name="T20" fmla="*/ 314 w 1661"/>
                <a:gd name="T21" fmla="*/ 380 h 1311"/>
                <a:gd name="T22" fmla="*/ 426 w 1661"/>
                <a:gd name="T23" fmla="*/ 319 h 1311"/>
                <a:gd name="T24" fmla="*/ 594 w 1661"/>
                <a:gd name="T25" fmla="*/ 256 h 1311"/>
                <a:gd name="T26" fmla="*/ 809 w 1661"/>
                <a:gd name="T27" fmla="*/ 217 h 1311"/>
                <a:gd name="T28" fmla="*/ 1064 w 1661"/>
                <a:gd name="T29" fmla="*/ 226 h 1311"/>
                <a:gd name="T30" fmla="*/ 1354 w 1661"/>
                <a:gd name="T31" fmla="*/ 309 h 1311"/>
                <a:gd name="T32" fmla="*/ 1497 w 1661"/>
                <a:gd name="T33" fmla="*/ 382 h 1311"/>
                <a:gd name="T34" fmla="*/ 1412 w 1661"/>
                <a:gd name="T35" fmla="*/ 355 h 1311"/>
                <a:gd name="T36" fmla="*/ 1259 w 1661"/>
                <a:gd name="T37" fmla="*/ 322 h 1311"/>
                <a:gd name="T38" fmla="*/ 1059 w 1661"/>
                <a:gd name="T39" fmla="*/ 305 h 1311"/>
                <a:gd name="T40" fmla="*/ 827 w 1661"/>
                <a:gd name="T41" fmla="*/ 327 h 1311"/>
                <a:gd name="T42" fmla="*/ 585 w 1661"/>
                <a:gd name="T43" fmla="*/ 408 h 1311"/>
                <a:gd name="T44" fmla="*/ 351 w 1661"/>
                <a:gd name="T45" fmla="*/ 570 h 1311"/>
                <a:gd name="T46" fmla="*/ 387 w 1661"/>
                <a:gd name="T47" fmla="*/ 547 h 1311"/>
                <a:gd name="T48" fmla="*/ 490 w 1661"/>
                <a:gd name="T49" fmla="*/ 498 h 1311"/>
                <a:gd name="T50" fmla="*/ 649 w 1661"/>
                <a:gd name="T51" fmla="*/ 447 h 1311"/>
                <a:gd name="T52" fmla="*/ 855 w 1661"/>
                <a:gd name="T53" fmla="*/ 419 h 1311"/>
                <a:gd name="T54" fmla="*/ 1095 w 1661"/>
                <a:gd name="T55" fmla="*/ 440 h 1311"/>
                <a:gd name="T56" fmla="*/ 1361 w 1661"/>
                <a:gd name="T57" fmla="*/ 533 h 1311"/>
                <a:gd name="T58" fmla="*/ 1310 w 1661"/>
                <a:gd name="T59" fmla="*/ 527 h 1311"/>
                <a:gd name="T60" fmla="*/ 1179 w 1661"/>
                <a:gd name="T61" fmla="*/ 516 h 1311"/>
                <a:gd name="T62" fmla="*/ 954 w 1661"/>
                <a:gd name="T63" fmla="*/ 515 h 1311"/>
                <a:gd name="T64" fmla="*/ 766 w 1661"/>
                <a:gd name="T65" fmla="*/ 538 h 1311"/>
                <a:gd name="T66" fmla="*/ 646 w 1661"/>
                <a:gd name="T67" fmla="*/ 572 h 1311"/>
                <a:gd name="T68" fmla="*/ 536 w 1661"/>
                <a:gd name="T69" fmla="*/ 623 h 1311"/>
                <a:gd name="T70" fmla="*/ 438 w 1661"/>
                <a:gd name="T71" fmla="*/ 704 h 1311"/>
                <a:gd name="T72" fmla="*/ 377 w 1661"/>
                <a:gd name="T73" fmla="*/ 823 h 1311"/>
                <a:gd name="T74" fmla="*/ 381 w 1661"/>
                <a:gd name="T75" fmla="*/ 978 h 1311"/>
                <a:gd name="T76" fmla="*/ 479 w 1661"/>
                <a:gd name="T77" fmla="*/ 1117 h 1311"/>
                <a:gd name="T78" fmla="*/ 658 w 1661"/>
                <a:gd name="T79" fmla="*/ 1221 h 1311"/>
                <a:gd name="T80" fmla="*/ 900 w 1661"/>
                <a:gd name="T81" fmla="*/ 1284 h 1311"/>
                <a:gd name="T82" fmla="*/ 1060 w 1661"/>
                <a:gd name="T83" fmla="*/ 1306 h 1311"/>
                <a:gd name="T84" fmla="*/ 868 w 1661"/>
                <a:gd name="T85" fmla="*/ 1308 h 1311"/>
                <a:gd name="T86" fmla="*/ 632 w 1661"/>
                <a:gd name="T87" fmla="*/ 1271 h 1311"/>
                <a:gd name="T88" fmla="*/ 392 w 1661"/>
                <a:gd name="T89" fmla="*/ 1178 h 1311"/>
                <a:gd name="T90" fmla="*/ 175 w 1661"/>
                <a:gd name="T91" fmla="*/ 1016 h 1311"/>
                <a:gd name="T92" fmla="*/ 45 w 1661"/>
                <a:gd name="T93" fmla="*/ 834 h 1311"/>
                <a:gd name="T94" fmla="*/ 1 w 1661"/>
                <a:gd name="T95" fmla="*/ 660 h 1311"/>
                <a:gd name="T96" fmla="*/ 19 w 1661"/>
                <a:gd name="T97" fmla="*/ 504 h 1311"/>
                <a:gd name="T98" fmla="*/ 78 w 1661"/>
                <a:gd name="T99" fmla="*/ 372 h 1311"/>
                <a:gd name="T100" fmla="*/ 152 w 1661"/>
                <a:gd name="T101" fmla="*/ 276 h 1311"/>
                <a:gd name="T102" fmla="*/ 247 w 1661"/>
                <a:gd name="T103" fmla="*/ 200 h 1311"/>
                <a:gd name="T104" fmla="*/ 400 w 1661"/>
                <a:gd name="T105" fmla="*/ 114 h 1311"/>
                <a:gd name="T106" fmla="*/ 600 w 1661"/>
                <a:gd name="T107" fmla="*/ 42 h 1311"/>
                <a:gd name="T108" fmla="*/ 843 w 1661"/>
                <a:gd name="T109" fmla="*/ 2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1" h="1311">
                  <a:moveTo>
                    <a:pt x="910" y="0"/>
                  </a:moveTo>
                  <a:lnTo>
                    <a:pt x="978" y="2"/>
                  </a:lnTo>
                  <a:lnTo>
                    <a:pt x="1048" y="9"/>
                  </a:lnTo>
                  <a:lnTo>
                    <a:pt x="1120" y="19"/>
                  </a:lnTo>
                  <a:lnTo>
                    <a:pt x="1193" y="34"/>
                  </a:lnTo>
                  <a:lnTo>
                    <a:pt x="1268" y="56"/>
                  </a:lnTo>
                  <a:lnTo>
                    <a:pt x="1344" y="81"/>
                  </a:lnTo>
                  <a:lnTo>
                    <a:pt x="1422" y="113"/>
                  </a:lnTo>
                  <a:lnTo>
                    <a:pt x="1501" y="152"/>
                  </a:lnTo>
                  <a:lnTo>
                    <a:pt x="1579" y="196"/>
                  </a:lnTo>
                  <a:lnTo>
                    <a:pt x="1661" y="248"/>
                  </a:lnTo>
                  <a:lnTo>
                    <a:pt x="1657" y="247"/>
                  </a:lnTo>
                  <a:lnTo>
                    <a:pt x="1650" y="242"/>
                  </a:lnTo>
                  <a:lnTo>
                    <a:pt x="1636" y="237"/>
                  </a:lnTo>
                  <a:lnTo>
                    <a:pt x="1618" y="228"/>
                  </a:lnTo>
                  <a:lnTo>
                    <a:pt x="1594" y="220"/>
                  </a:lnTo>
                  <a:lnTo>
                    <a:pt x="1567" y="209"/>
                  </a:lnTo>
                  <a:lnTo>
                    <a:pt x="1536" y="197"/>
                  </a:lnTo>
                  <a:lnTo>
                    <a:pt x="1499" y="186"/>
                  </a:lnTo>
                  <a:lnTo>
                    <a:pt x="1460" y="174"/>
                  </a:lnTo>
                  <a:lnTo>
                    <a:pt x="1417" y="162"/>
                  </a:lnTo>
                  <a:lnTo>
                    <a:pt x="1371" y="152"/>
                  </a:lnTo>
                  <a:lnTo>
                    <a:pt x="1321" y="141"/>
                  </a:lnTo>
                  <a:lnTo>
                    <a:pt x="1270" y="131"/>
                  </a:lnTo>
                  <a:lnTo>
                    <a:pt x="1216" y="124"/>
                  </a:lnTo>
                  <a:lnTo>
                    <a:pt x="1158" y="119"/>
                  </a:lnTo>
                  <a:lnTo>
                    <a:pt x="1099" y="114"/>
                  </a:lnTo>
                  <a:lnTo>
                    <a:pt x="1039" y="113"/>
                  </a:lnTo>
                  <a:lnTo>
                    <a:pt x="977" y="115"/>
                  </a:lnTo>
                  <a:lnTo>
                    <a:pt x="914" y="120"/>
                  </a:lnTo>
                  <a:lnTo>
                    <a:pt x="849" y="128"/>
                  </a:lnTo>
                  <a:lnTo>
                    <a:pt x="784" y="141"/>
                  </a:lnTo>
                  <a:lnTo>
                    <a:pt x="718" y="157"/>
                  </a:lnTo>
                  <a:lnTo>
                    <a:pt x="651" y="178"/>
                  </a:lnTo>
                  <a:lnTo>
                    <a:pt x="585" y="204"/>
                  </a:lnTo>
                  <a:lnTo>
                    <a:pt x="519" y="235"/>
                  </a:lnTo>
                  <a:lnTo>
                    <a:pt x="453" y="271"/>
                  </a:lnTo>
                  <a:lnTo>
                    <a:pt x="388" y="314"/>
                  </a:lnTo>
                  <a:lnTo>
                    <a:pt x="324" y="362"/>
                  </a:lnTo>
                  <a:lnTo>
                    <a:pt x="264" y="414"/>
                  </a:lnTo>
                  <a:lnTo>
                    <a:pt x="270" y="411"/>
                  </a:lnTo>
                  <a:lnTo>
                    <a:pt x="280" y="402"/>
                  </a:lnTo>
                  <a:lnTo>
                    <a:pt x="295" y="393"/>
                  </a:lnTo>
                  <a:lnTo>
                    <a:pt x="314" y="380"/>
                  </a:lnTo>
                  <a:lnTo>
                    <a:pt x="337" y="366"/>
                  </a:lnTo>
                  <a:lnTo>
                    <a:pt x="363" y="351"/>
                  </a:lnTo>
                  <a:lnTo>
                    <a:pt x="393" y="335"/>
                  </a:lnTo>
                  <a:lnTo>
                    <a:pt x="426" y="319"/>
                  </a:lnTo>
                  <a:lnTo>
                    <a:pt x="464" y="302"/>
                  </a:lnTo>
                  <a:lnTo>
                    <a:pt x="504" y="286"/>
                  </a:lnTo>
                  <a:lnTo>
                    <a:pt x="547" y="270"/>
                  </a:lnTo>
                  <a:lnTo>
                    <a:pt x="594" y="256"/>
                  </a:lnTo>
                  <a:lnTo>
                    <a:pt x="643" y="242"/>
                  </a:lnTo>
                  <a:lnTo>
                    <a:pt x="696" y="232"/>
                  </a:lnTo>
                  <a:lnTo>
                    <a:pt x="751" y="223"/>
                  </a:lnTo>
                  <a:lnTo>
                    <a:pt x="809" y="217"/>
                  </a:lnTo>
                  <a:lnTo>
                    <a:pt x="869" y="213"/>
                  </a:lnTo>
                  <a:lnTo>
                    <a:pt x="932" y="213"/>
                  </a:lnTo>
                  <a:lnTo>
                    <a:pt x="997" y="218"/>
                  </a:lnTo>
                  <a:lnTo>
                    <a:pt x="1064" y="226"/>
                  </a:lnTo>
                  <a:lnTo>
                    <a:pt x="1134" y="239"/>
                  </a:lnTo>
                  <a:lnTo>
                    <a:pt x="1205" y="257"/>
                  </a:lnTo>
                  <a:lnTo>
                    <a:pt x="1279" y="280"/>
                  </a:lnTo>
                  <a:lnTo>
                    <a:pt x="1354" y="309"/>
                  </a:lnTo>
                  <a:lnTo>
                    <a:pt x="1431" y="345"/>
                  </a:lnTo>
                  <a:lnTo>
                    <a:pt x="1509" y="386"/>
                  </a:lnTo>
                  <a:lnTo>
                    <a:pt x="1506" y="385"/>
                  </a:lnTo>
                  <a:lnTo>
                    <a:pt x="1497" y="382"/>
                  </a:lnTo>
                  <a:lnTo>
                    <a:pt x="1483" y="377"/>
                  </a:lnTo>
                  <a:lnTo>
                    <a:pt x="1464" y="370"/>
                  </a:lnTo>
                  <a:lnTo>
                    <a:pt x="1441" y="363"/>
                  </a:lnTo>
                  <a:lnTo>
                    <a:pt x="1412" y="355"/>
                  </a:lnTo>
                  <a:lnTo>
                    <a:pt x="1380" y="347"/>
                  </a:lnTo>
                  <a:lnTo>
                    <a:pt x="1344" y="338"/>
                  </a:lnTo>
                  <a:lnTo>
                    <a:pt x="1303" y="330"/>
                  </a:lnTo>
                  <a:lnTo>
                    <a:pt x="1259" y="322"/>
                  </a:lnTo>
                  <a:lnTo>
                    <a:pt x="1214" y="316"/>
                  </a:lnTo>
                  <a:lnTo>
                    <a:pt x="1165" y="311"/>
                  </a:lnTo>
                  <a:lnTo>
                    <a:pt x="1112" y="306"/>
                  </a:lnTo>
                  <a:lnTo>
                    <a:pt x="1059" y="305"/>
                  </a:lnTo>
                  <a:lnTo>
                    <a:pt x="1003" y="306"/>
                  </a:lnTo>
                  <a:lnTo>
                    <a:pt x="946" y="309"/>
                  </a:lnTo>
                  <a:lnTo>
                    <a:pt x="887" y="316"/>
                  </a:lnTo>
                  <a:lnTo>
                    <a:pt x="827" y="327"/>
                  </a:lnTo>
                  <a:lnTo>
                    <a:pt x="768" y="340"/>
                  </a:lnTo>
                  <a:lnTo>
                    <a:pt x="707" y="357"/>
                  </a:lnTo>
                  <a:lnTo>
                    <a:pt x="646" y="380"/>
                  </a:lnTo>
                  <a:lnTo>
                    <a:pt x="585" y="408"/>
                  </a:lnTo>
                  <a:lnTo>
                    <a:pt x="526" y="440"/>
                  </a:lnTo>
                  <a:lnTo>
                    <a:pt x="466" y="477"/>
                  </a:lnTo>
                  <a:lnTo>
                    <a:pt x="407" y="521"/>
                  </a:lnTo>
                  <a:lnTo>
                    <a:pt x="351" y="570"/>
                  </a:lnTo>
                  <a:lnTo>
                    <a:pt x="353" y="569"/>
                  </a:lnTo>
                  <a:lnTo>
                    <a:pt x="360" y="563"/>
                  </a:lnTo>
                  <a:lnTo>
                    <a:pt x="372" y="557"/>
                  </a:lnTo>
                  <a:lnTo>
                    <a:pt x="387" y="547"/>
                  </a:lnTo>
                  <a:lnTo>
                    <a:pt x="407" y="537"/>
                  </a:lnTo>
                  <a:lnTo>
                    <a:pt x="432" y="525"/>
                  </a:lnTo>
                  <a:lnTo>
                    <a:pt x="459" y="512"/>
                  </a:lnTo>
                  <a:lnTo>
                    <a:pt x="490" y="498"/>
                  </a:lnTo>
                  <a:lnTo>
                    <a:pt x="526" y="485"/>
                  </a:lnTo>
                  <a:lnTo>
                    <a:pt x="564" y="472"/>
                  </a:lnTo>
                  <a:lnTo>
                    <a:pt x="606" y="459"/>
                  </a:lnTo>
                  <a:lnTo>
                    <a:pt x="649" y="447"/>
                  </a:lnTo>
                  <a:lnTo>
                    <a:pt x="697" y="437"/>
                  </a:lnTo>
                  <a:lnTo>
                    <a:pt x="747" y="429"/>
                  </a:lnTo>
                  <a:lnTo>
                    <a:pt x="800" y="423"/>
                  </a:lnTo>
                  <a:lnTo>
                    <a:pt x="855" y="419"/>
                  </a:lnTo>
                  <a:lnTo>
                    <a:pt x="912" y="419"/>
                  </a:lnTo>
                  <a:lnTo>
                    <a:pt x="971" y="423"/>
                  </a:lnTo>
                  <a:lnTo>
                    <a:pt x="1032" y="429"/>
                  </a:lnTo>
                  <a:lnTo>
                    <a:pt x="1095" y="440"/>
                  </a:lnTo>
                  <a:lnTo>
                    <a:pt x="1159" y="456"/>
                  </a:lnTo>
                  <a:lnTo>
                    <a:pt x="1225" y="476"/>
                  </a:lnTo>
                  <a:lnTo>
                    <a:pt x="1293" y="501"/>
                  </a:lnTo>
                  <a:lnTo>
                    <a:pt x="1361" y="533"/>
                  </a:lnTo>
                  <a:lnTo>
                    <a:pt x="1358" y="533"/>
                  </a:lnTo>
                  <a:lnTo>
                    <a:pt x="1347" y="531"/>
                  </a:lnTo>
                  <a:lnTo>
                    <a:pt x="1331" y="530"/>
                  </a:lnTo>
                  <a:lnTo>
                    <a:pt x="1310" y="527"/>
                  </a:lnTo>
                  <a:lnTo>
                    <a:pt x="1283" y="525"/>
                  </a:lnTo>
                  <a:lnTo>
                    <a:pt x="1252" y="522"/>
                  </a:lnTo>
                  <a:lnTo>
                    <a:pt x="1218" y="520"/>
                  </a:lnTo>
                  <a:lnTo>
                    <a:pt x="1179" y="516"/>
                  </a:lnTo>
                  <a:lnTo>
                    <a:pt x="1138" y="515"/>
                  </a:lnTo>
                  <a:lnTo>
                    <a:pt x="1094" y="513"/>
                  </a:lnTo>
                  <a:lnTo>
                    <a:pt x="1001" y="513"/>
                  </a:lnTo>
                  <a:lnTo>
                    <a:pt x="954" y="515"/>
                  </a:lnTo>
                  <a:lnTo>
                    <a:pt x="906" y="519"/>
                  </a:lnTo>
                  <a:lnTo>
                    <a:pt x="858" y="523"/>
                  </a:lnTo>
                  <a:lnTo>
                    <a:pt x="811" y="529"/>
                  </a:lnTo>
                  <a:lnTo>
                    <a:pt x="766" y="538"/>
                  </a:lnTo>
                  <a:lnTo>
                    <a:pt x="722" y="548"/>
                  </a:lnTo>
                  <a:lnTo>
                    <a:pt x="697" y="555"/>
                  </a:lnTo>
                  <a:lnTo>
                    <a:pt x="673" y="563"/>
                  </a:lnTo>
                  <a:lnTo>
                    <a:pt x="646" y="572"/>
                  </a:lnTo>
                  <a:lnTo>
                    <a:pt x="618" y="583"/>
                  </a:lnTo>
                  <a:lnTo>
                    <a:pt x="591" y="594"/>
                  </a:lnTo>
                  <a:lnTo>
                    <a:pt x="563" y="608"/>
                  </a:lnTo>
                  <a:lnTo>
                    <a:pt x="536" y="623"/>
                  </a:lnTo>
                  <a:lnTo>
                    <a:pt x="510" y="640"/>
                  </a:lnTo>
                  <a:lnTo>
                    <a:pt x="484" y="659"/>
                  </a:lnTo>
                  <a:lnTo>
                    <a:pt x="461" y="681"/>
                  </a:lnTo>
                  <a:lnTo>
                    <a:pt x="438" y="704"/>
                  </a:lnTo>
                  <a:lnTo>
                    <a:pt x="419" y="730"/>
                  </a:lnTo>
                  <a:lnTo>
                    <a:pt x="402" y="757"/>
                  </a:lnTo>
                  <a:lnTo>
                    <a:pt x="388" y="788"/>
                  </a:lnTo>
                  <a:lnTo>
                    <a:pt x="377" y="823"/>
                  </a:lnTo>
                  <a:lnTo>
                    <a:pt x="371" y="859"/>
                  </a:lnTo>
                  <a:lnTo>
                    <a:pt x="368" y="898"/>
                  </a:lnTo>
                  <a:lnTo>
                    <a:pt x="371" y="939"/>
                  </a:lnTo>
                  <a:lnTo>
                    <a:pt x="381" y="978"/>
                  </a:lnTo>
                  <a:lnTo>
                    <a:pt x="397" y="1016"/>
                  </a:lnTo>
                  <a:lnTo>
                    <a:pt x="418" y="1051"/>
                  </a:lnTo>
                  <a:lnTo>
                    <a:pt x="446" y="1085"/>
                  </a:lnTo>
                  <a:lnTo>
                    <a:pt x="479" y="1117"/>
                  </a:lnTo>
                  <a:lnTo>
                    <a:pt x="516" y="1146"/>
                  </a:lnTo>
                  <a:lnTo>
                    <a:pt x="559" y="1173"/>
                  </a:lnTo>
                  <a:lnTo>
                    <a:pt x="607" y="1198"/>
                  </a:lnTo>
                  <a:lnTo>
                    <a:pt x="658" y="1221"/>
                  </a:lnTo>
                  <a:lnTo>
                    <a:pt x="713" y="1241"/>
                  </a:lnTo>
                  <a:lnTo>
                    <a:pt x="772" y="1259"/>
                  </a:lnTo>
                  <a:lnTo>
                    <a:pt x="835" y="1273"/>
                  </a:lnTo>
                  <a:lnTo>
                    <a:pt x="900" y="1284"/>
                  </a:lnTo>
                  <a:lnTo>
                    <a:pt x="968" y="1293"/>
                  </a:lnTo>
                  <a:lnTo>
                    <a:pt x="1039" y="1298"/>
                  </a:lnTo>
                  <a:lnTo>
                    <a:pt x="1096" y="1299"/>
                  </a:lnTo>
                  <a:lnTo>
                    <a:pt x="1060" y="1306"/>
                  </a:lnTo>
                  <a:lnTo>
                    <a:pt x="1018" y="1309"/>
                  </a:lnTo>
                  <a:lnTo>
                    <a:pt x="973" y="1311"/>
                  </a:lnTo>
                  <a:lnTo>
                    <a:pt x="922" y="1311"/>
                  </a:lnTo>
                  <a:lnTo>
                    <a:pt x="868" y="1308"/>
                  </a:lnTo>
                  <a:lnTo>
                    <a:pt x="810" y="1303"/>
                  </a:lnTo>
                  <a:lnTo>
                    <a:pt x="751" y="1295"/>
                  </a:lnTo>
                  <a:lnTo>
                    <a:pt x="692" y="1284"/>
                  </a:lnTo>
                  <a:lnTo>
                    <a:pt x="632" y="1271"/>
                  </a:lnTo>
                  <a:lnTo>
                    <a:pt x="573" y="1252"/>
                  </a:lnTo>
                  <a:lnTo>
                    <a:pt x="512" y="1232"/>
                  </a:lnTo>
                  <a:lnTo>
                    <a:pt x="452" y="1207"/>
                  </a:lnTo>
                  <a:lnTo>
                    <a:pt x="392" y="1178"/>
                  </a:lnTo>
                  <a:lnTo>
                    <a:pt x="335" y="1145"/>
                  </a:lnTo>
                  <a:lnTo>
                    <a:pt x="279" y="1106"/>
                  </a:lnTo>
                  <a:lnTo>
                    <a:pt x="223" y="1061"/>
                  </a:lnTo>
                  <a:lnTo>
                    <a:pt x="175" y="1016"/>
                  </a:lnTo>
                  <a:lnTo>
                    <a:pt x="132" y="970"/>
                  </a:lnTo>
                  <a:lnTo>
                    <a:pt x="97" y="925"/>
                  </a:lnTo>
                  <a:lnTo>
                    <a:pt x="68" y="879"/>
                  </a:lnTo>
                  <a:lnTo>
                    <a:pt x="45" y="834"/>
                  </a:lnTo>
                  <a:lnTo>
                    <a:pt x="26" y="789"/>
                  </a:lnTo>
                  <a:lnTo>
                    <a:pt x="13" y="746"/>
                  </a:lnTo>
                  <a:lnTo>
                    <a:pt x="4" y="703"/>
                  </a:lnTo>
                  <a:lnTo>
                    <a:pt x="1" y="660"/>
                  </a:lnTo>
                  <a:lnTo>
                    <a:pt x="0" y="620"/>
                  </a:lnTo>
                  <a:lnTo>
                    <a:pt x="4" y="579"/>
                  </a:lnTo>
                  <a:lnTo>
                    <a:pt x="10" y="541"/>
                  </a:lnTo>
                  <a:lnTo>
                    <a:pt x="19" y="504"/>
                  </a:lnTo>
                  <a:lnTo>
                    <a:pt x="32" y="468"/>
                  </a:lnTo>
                  <a:lnTo>
                    <a:pt x="46" y="434"/>
                  </a:lnTo>
                  <a:lnTo>
                    <a:pt x="61" y="403"/>
                  </a:lnTo>
                  <a:lnTo>
                    <a:pt x="78" y="372"/>
                  </a:lnTo>
                  <a:lnTo>
                    <a:pt x="96" y="345"/>
                  </a:lnTo>
                  <a:lnTo>
                    <a:pt x="115" y="320"/>
                  </a:lnTo>
                  <a:lnTo>
                    <a:pt x="133" y="297"/>
                  </a:lnTo>
                  <a:lnTo>
                    <a:pt x="152" y="276"/>
                  </a:lnTo>
                  <a:lnTo>
                    <a:pt x="170" y="259"/>
                  </a:lnTo>
                  <a:lnTo>
                    <a:pt x="192" y="240"/>
                  </a:lnTo>
                  <a:lnTo>
                    <a:pt x="218" y="221"/>
                  </a:lnTo>
                  <a:lnTo>
                    <a:pt x="247" y="200"/>
                  </a:lnTo>
                  <a:lnTo>
                    <a:pt x="280" y="178"/>
                  </a:lnTo>
                  <a:lnTo>
                    <a:pt x="317" y="157"/>
                  </a:lnTo>
                  <a:lnTo>
                    <a:pt x="356" y="136"/>
                  </a:lnTo>
                  <a:lnTo>
                    <a:pt x="400" y="114"/>
                  </a:lnTo>
                  <a:lnTo>
                    <a:pt x="446" y="94"/>
                  </a:lnTo>
                  <a:lnTo>
                    <a:pt x="495" y="75"/>
                  </a:lnTo>
                  <a:lnTo>
                    <a:pt x="546" y="57"/>
                  </a:lnTo>
                  <a:lnTo>
                    <a:pt x="600" y="42"/>
                  </a:lnTo>
                  <a:lnTo>
                    <a:pt x="658" y="28"/>
                  </a:lnTo>
                  <a:lnTo>
                    <a:pt x="718" y="16"/>
                  </a:lnTo>
                  <a:lnTo>
                    <a:pt x="779" y="8"/>
                  </a:lnTo>
                  <a:lnTo>
                    <a:pt x="843" y="2"/>
                  </a:lnTo>
                  <a:lnTo>
                    <a:pt x="910" y="0"/>
                  </a:lnTo>
                  <a:close/>
                </a:path>
              </a:pathLst>
            </a:custGeom>
            <a:solidFill>
              <a:srgbClr val="FFB200"/>
            </a:solidFill>
            <a:ln w="0">
              <a:solidFill>
                <a:srgbClr val="FFB200"/>
              </a:solidFill>
              <a:prstDash val="solid"/>
              <a:round/>
              <a:headEnd/>
              <a:tailEnd/>
            </a:ln>
          </p:spPr>
          <p:txBody>
            <a:bodyPr/>
            <a:lstStyle/>
            <a:p>
              <a:endParaRPr lang="en-AU"/>
            </a:p>
          </p:txBody>
        </p:sp>
        <p:sp>
          <p:nvSpPr>
            <p:cNvPr id="6156" name="Freeform 12"/>
            <p:cNvSpPr>
              <a:spLocks noEditPoints="1"/>
            </p:cNvSpPr>
            <p:nvPr/>
          </p:nvSpPr>
          <p:spPr bwMode="auto">
            <a:xfrm>
              <a:off x="2487" y="2526"/>
              <a:ext cx="788" cy="168"/>
            </a:xfrm>
            <a:custGeom>
              <a:avLst/>
              <a:gdLst>
                <a:gd name="T0" fmla="*/ 792 w 1577"/>
                <a:gd name="T1" fmla="*/ 136 h 336"/>
                <a:gd name="T2" fmla="*/ 812 w 1577"/>
                <a:gd name="T3" fmla="*/ 232 h 336"/>
                <a:gd name="T4" fmla="*/ 883 w 1577"/>
                <a:gd name="T5" fmla="*/ 214 h 336"/>
                <a:gd name="T6" fmla="*/ 876 w 1577"/>
                <a:gd name="T7" fmla="*/ 111 h 336"/>
                <a:gd name="T8" fmla="*/ 1504 w 1577"/>
                <a:gd name="T9" fmla="*/ 260 h 336"/>
                <a:gd name="T10" fmla="*/ 980 w 1577"/>
                <a:gd name="T11" fmla="*/ 211 h 336"/>
                <a:gd name="T12" fmla="*/ 1046 w 1577"/>
                <a:gd name="T13" fmla="*/ 231 h 336"/>
                <a:gd name="T14" fmla="*/ 1068 w 1577"/>
                <a:gd name="T15" fmla="*/ 246 h 336"/>
                <a:gd name="T16" fmla="*/ 963 w 1577"/>
                <a:gd name="T17" fmla="*/ 249 h 336"/>
                <a:gd name="T18" fmla="*/ 361 w 1577"/>
                <a:gd name="T19" fmla="*/ 76 h 336"/>
                <a:gd name="T20" fmla="*/ 456 w 1577"/>
                <a:gd name="T21" fmla="*/ 195 h 336"/>
                <a:gd name="T22" fmla="*/ 444 w 1577"/>
                <a:gd name="T23" fmla="*/ 308 h 336"/>
                <a:gd name="T24" fmla="*/ 367 w 1577"/>
                <a:gd name="T25" fmla="*/ 334 h 336"/>
                <a:gd name="T26" fmla="*/ 413 w 1577"/>
                <a:gd name="T27" fmla="*/ 302 h 336"/>
                <a:gd name="T28" fmla="*/ 214 w 1577"/>
                <a:gd name="T29" fmla="*/ 76 h 336"/>
                <a:gd name="T30" fmla="*/ 1425 w 1577"/>
                <a:gd name="T31" fmla="*/ 72 h 336"/>
                <a:gd name="T32" fmla="*/ 1396 w 1577"/>
                <a:gd name="T33" fmla="*/ 96 h 336"/>
                <a:gd name="T34" fmla="*/ 1349 w 1577"/>
                <a:gd name="T35" fmla="*/ 135 h 336"/>
                <a:gd name="T36" fmla="*/ 1365 w 1577"/>
                <a:gd name="T37" fmla="*/ 231 h 336"/>
                <a:gd name="T38" fmla="*/ 1444 w 1577"/>
                <a:gd name="T39" fmla="*/ 236 h 336"/>
                <a:gd name="T40" fmla="*/ 1371 w 1577"/>
                <a:gd name="T41" fmla="*/ 263 h 336"/>
                <a:gd name="T42" fmla="*/ 1317 w 1577"/>
                <a:gd name="T43" fmla="*/ 181 h 336"/>
                <a:gd name="T44" fmla="*/ 1354 w 1577"/>
                <a:gd name="T45" fmla="*/ 78 h 336"/>
                <a:gd name="T46" fmla="*/ 1272 w 1577"/>
                <a:gd name="T47" fmla="*/ 84 h 336"/>
                <a:gd name="T48" fmla="*/ 1256 w 1577"/>
                <a:gd name="T49" fmla="*/ 260 h 336"/>
                <a:gd name="T50" fmla="*/ 1225 w 1577"/>
                <a:gd name="T51" fmla="*/ 96 h 336"/>
                <a:gd name="T52" fmla="*/ 1137 w 1577"/>
                <a:gd name="T53" fmla="*/ 76 h 336"/>
                <a:gd name="T54" fmla="*/ 840 w 1577"/>
                <a:gd name="T55" fmla="*/ 70 h 336"/>
                <a:gd name="T56" fmla="*/ 917 w 1577"/>
                <a:gd name="T57" fmla="*/ 133 h 336"/>
                <a:gd name="T58" fmla="*/ 893 w 1577"/>
                <a:gd name="T59" fmla="*/ 249 h 336"/>
                <a:gd name="T60" fmla="*/ 787 w 1577"/>
                <a:gd name="T61" fmla="*/ 249 h 336"/>
                <a:gd name="T62" fmla="*/ 763 w 1577"/>
                <a:gd name="T63" fmla="*/ 133 h 336"/>
                <a:gd name="T64" fmla="*/ 840 w 1577"/>
                <a:gd name="T65" fmla="*/ 70 h 336"/>
                <a:gd name="T66" fmla="*/ 304 w 1577"/>
                <a:gd name="T67" fmla="*/ 100 h 336"/>
                <a:gd name="T68" fmla="*/ 335 w 1577"/>
                <a:gd name="T69" fmla="*/ 241 h 336"/>
                <a:gd name="T70" fmla="*/ 320 w 1577"/>
                <a:gd name="T71" fmla="*/ 265 h 336"/>
                <a:gd name="T72" fmla="*/ 275 w 1577"/>
                <a:gd name="T73" fmla="*/ 100 h 336"/>
                <a:gd name="T74" fmla="*/ 710 w 1577"/>
                <a:gd name="T75" fmla="*/ 7 h 336"/>
                <a:gd name="T76" fmla="*/ 712 w 1577"/>
                <a:gd name="T77" fmla="*/ 35 h 336"/>
                <a:gd name="T78" fmla="*/ 628 w 1577"/>
                <a:gd name="T79" fmla="*/ 72 h 336"/>
                <a:gd name="T80" fmla="*/ 635 w 1577"/>
                <a:gd name="T81" fmla="*/ 214 h 336"/>
                <a:gd name="T82" fmla="*/ 733 w 1577"/>
                <a:gd name="T83" fmla="*/ 236 h 336"/>
                <a:gd name="T84" fmla="*/ 693 w 1577"/>
                <a:gd name="T85" fmla="*/ 265 h 336"/>
                <a:gd name="T86" fmla="*/ 605 w 1577"/>
                <a:gd name="T87" fmla="*/ 224 h 336"/>
                <a:gd name="T88" fmla="*/ 598 w 1577"/>
                <a:gd name="T89" fmla="*/ 66 h 336"/>
                <a:gd name="T90" fmla="*/ 675 w 1577"/>
                <a:gd name="T91" fmla="*/ 7 h 336"/>
                <a:gd name="T92" fmla="*/ 159 w 1577"/>
                <a:gd name="T93" fmla="*/ 12 h 336"/>
                <a:gd name="T94" fmla="*/ 67 w 1577"/>
                <a:gd name="T95" fmla="*/ 39 h 336"/>
                <a:gd name="T96" fmla="*/ 31 w 1577"/>
                <a:gd name="T97" fmla="*/ 156 h 336"/>
                <a:gd name="T98" fmla="*/ 83 w 1577"/>
                <a:gd name="T99" fmla="*/ 237 h 336"/>
                <a:gd name="T100" fmla="*/ 149 w 1577"/>
                <a:gd name="T101" fmla="*/ 261 h 336"/>
                <a:gd name="T102" fmla="*/ 49 w 1577"/>
                <a:gd name="T103" fmla="*/ 257 h 336"/>
                <a:gd name="T104" fmla="*/ 0 w 1577"/>
                <a:gd name="T105" fmla="*/ 156 h 336"/>
                <a:gd name="T106" fmla="*/ 36 w 1577"/>
                <a:gd name="T107" fmla="*/ 22 h 336"/>
                <a:gd name="T108" fmla="*/ 1577 w 1577"/>
                <a:gd name="T109" fmla="*/ 0 h 336"/>
                <a:gd name="T110" fmla="*/ 1504 w 1577"/>
                <a:gd name="T111" fmla="*/ 40 h 336"/>
                <a:gd name="T112" fmla="*/ 184 w 1577"/>
                <a:gd name="T113" fmla="*/ 4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7" h="336">
                  <a:moveTo>
                    <a:pt x="840" y="97"/>
                  </a:moveTo>
                  <a:lnTo>
                    <a:pt x="824" y="98"/>
                  </a:lnTo>
                  <a:lnTo>
                    <a:pt x="812" y="103"/>
                  </a:lnTo>
                  <a:lnTo>
                    <a:pt x="803" y="111"/>
                  </a:lnTo>
                  <a:lnTo>
                    <a:pt x="796" y="121"/>
                  </a:lnTo>
                  <a:lnTo>
                    <a:pt x="792" y="136"/>
                  </a:lnTo>
                  <a:lnTo>
                    <a:pt x="791" y="154"/>
                  </a:lnTo>
                  <a:lnTo>
                    <a:pt x="791" y="181"/>
                  </a:lnTo>
                  <a:lnTo>
                    <a:pt x="792" y="199"/>
                  </a:lnTo>
                  <a:lnTo>
                    <a:pt x="796" y="214"/>
                  </a:lnTo>
                  <a:lnTo>
                    <a:pt x="803" y="225"/>
                  </a:lnTo>
                  <a:lnTo>
                    <a:pt x="812" y="232"/>
                  </a:lnTo>
                  <a:lnTo>
                    <a:pt x="824" y="238"/>
                  </a:lnTo>
                  <a:lnTo>
                    <a:pt x="840" y="239"/>
                  </a:lnTo>
                  <a:lnTo>
                    <a:pt x="855" y="238"/>
                  </a:lnTo>
                  <a:lnTo>
                    <a:pt x="867" y="232"/>
                  </a:lnTo>
                  <a:lnTo>
                    <a:pt x="876" y="225"/>
                  </a:lnTo>
                  <a:lnTo>
                    <a:pt x="883" y="214"/>
                  </a:lnTo>
                  <a:lnTo>
                    <a:pt x="887" y="199"/>
                  </a:lnTo>
                  <a:lnTo>
                    <a:pt x="888" y="181"/>
                  </a:lnTo>
                  <a:lnTo>
                    <a:pt x="888" y="154"/>
                  </a:lnTo>
                  <a:lnTo>
                    <a:pt x="887" y="136"/>
                  </a:lnTo>
                  <a:lnTo>
                    <a:pt x="883" y="121"/>
                  </a:lnTo>
                  <a:lnTo>
                    <a:pt x="876" y="111"/>
                  </a:lnTo>
                  <a:lnTo>
                    <a:pt x="867" y="103"/>
                  </a:lnTo>
                  <a:lnTo>
                    <a:pt x="855" y="98"/>
                  </a:lnTo>
                  <a:lnTo>
                    <a:pt x="840" y="97"/>
                  </a:lnTo>
                  <a:close/>
                  <a:moveTo>
                    <a:pt x="1473" y="76"/>
                  </a:moveTo>
                  <a:lnTo>
                    <a:pt x="1504" y="76"/>
                  </a:lnTo>
                  <a:lnTo>
                    <a:pt x="1504" y="260"/>
                  </a:lnTo>
                  <a:lnTo>
                    <a:pt x="1473" y="260"/>
                  </a:lnTo>
                  <a:lnTo>
                    <a:pt x="1473" y="76"/>
                  </a:lnTo>
                  <a:close/>
                  <a:moveTo>
                    <a:pt x="949" y="76"/>
                  </a:moveTo>
                  <a:lnTo>
                    <a:pt x="979" y="76"/>
                  </a:lnTo>
                  <a:lnTo>
                    <a:pt x="979" y="194"/>
                  </a:lnTo>
                  <a:lnTo>
                    <a:pt x="980" y="211"/>
                  </a:lnTo>
                  <a:lnTo>
                    <a:pt x="982" y="224"/>
                  </a:lnTo>
                  <a:lnTo>
                    <a:pt x="988" y="232"/>
                  </a:lnTo>
                  <a:lnTo>
                    <a:pt x="997" y="238"/>
                  </a:lnTo>
                  <a:lnTo>
                    <a:pt x="1011" y="239"/>
                  </a:lnTo>
                  <a:lnTo>
                    <a:pt x="1027" y="237"/>
                  </a:lnTo>
                  <a:lnTo>
                    <a:pt x="1046" y="231"/>
                  </a:lnTo>
                  <a:lnTo>
                    <a:pt x="1068" y="223"/>
                  </a:lnTo>
                  <a:lnTo>
                    <a:pt x="1068" y="76"/>
                  </a:lnTo>
                  <a:lnTo>
                    <a:pt x="1098" y="76"/>
                  </a:lnTo>
                  <a:lnTo>
                    <a:pt x="1098" y="260"/>
                  </a:lnTo>
                  <a:lnTo>
                    <a:pt x="1068" y="260"/>
                  </a:lnTo>
                  <a:lnTo>
                    <a:pt x="1068" y="246"/>
                  </a:lnTo>
                  <a:lnTo>
                    <a:pt x="1045" y="257"/>
                  </a:lnTo>
                  <a:lnTo>
                    <a:pt x="1023" y="263"/>
                  </a:lnTo>
                  <a:lnTo>
                    <a:pt x="1004" y="265"/>
                  </a:lnTo>
                  <a:lnTo>
                    <a:pt x="987" y="263"/>
                  </a:lnTo>
                  <a:lnTo>
                    <a:pt x="973" y="258"/>
                  </a:lnTo>
                  <a:lnTo>
                    <a:pt x="963" y="249"/>
                  </a:lnTo>
                  <a:lnTo>
                    <a:pt x="956" y="239"/>
                  </a:lnTo>
                  <a:lnTo>
                    <a:pt x="952" y="225"/>
                  </a:lnTo>
                  <a:lnTo>
                    <a:pt x="950" y="210"/>
                  </a:lnTo>
                  <a:lnTo>
                    <a:pt x="949" y="194"/>
                  </a:lnTo>
                  <a:lnTo>
                    <a:pt x="949" y="76"/>
                  </a:lnTo>
                  <a:close/>
                  <a:moveTo>
                    <a:pt x="361" y="76"/>
                  </a:moveTo>
                  <a:lnTo>
                    <a:pt x="394" y="76"/>
                  </a:lnTo>
                  <a:lnTo>
                    <a:pt x="431" y="179"/>
                  </a:lnTo>
                  <a:lnTo>
                    <a:pt x="442" y="211"/>
                  </a:lnTo>
                  <a:lnTo>
                    <a:pt x="447" y="228"/>
                  </a:lnTo>
                  <a:lnTo>
                    <a:pt x="452" y="211"/>
                  </a:lnTo>
                  <a:lnTo>
                    <a:pt x="456" y="195"/>
                  </a:lnTo>
                  <a:lnTo>
                    <a:pt x="461" y="179"/>
                  </a:lnTo>
                  <a:lnTo>
                    <a:pt x="495" y="76"/>
                  </a:lnTo>
                  <a:lnTo>
                    <a:pt x="527" y="76"/>
                  </a:lnTo>
                  <a:lnTo>
                    <a:pt x="457" y="277"/>
                  </a:lnTo>
                  <a:lnTo>
                    <a:pt x="451" y="294"/>
                  </a:lnTo>
                  <a:lnTo>
                    <a:pt x="444" y="308"/>
                  </a:lnTo>
                  <a:lnTo>
                    <a:pt x="436" y="320"/>
                  </a:lnTo>
                  <a:lnTo>
                    <a:pt x="425" y="328"/>
                  </a:lnTo>
                  <a:lnTo>
                    <a:pt x="412" y="334"/>
                  </a:lnTo>
                  <a:lnTo>
                    <a:pt x="395" y="336"/>
                  </a:lnTo>
                  <a:lnTo>
                    <a:pt x="380" y="335"/>
                  </a:lnTo>
                  <a:lnTo>
                    <a:pt x="367" y="334"/>
                  </a:lnTo>
                  <a:lnTo>
                    <a:pt x="359" y="333"/>
                  </a:lnTo>
                  <a:lnTo>
                    <a:pt x="359" y="309"/>
                  </a:lnTo>
                  <a:lnTo>
                    <a:pt x="372" y="310"/>
                  </a:lnTo>
                  <a:lnTo>
                    <a:pt x="394" y="310"/>
                  </a:lnTo>
                  <a:lnTo>
                    <a:pt x="406" y="308"/>
                  </a:lnTo>
                  <a:lnTo>
                    <a:pt x="413" y="302"/>
                  </a:lnTo>
                  <a:lnTo>
                    <a:pt x="421" y="291"/>
                  </a:lnTo>
                  <a:lnTo>
                    <a:pt x="427" y="274"/>
                  </a:lnTo>
                  <a:lnTo>
                    <a:pt x="432" y="260"/>
                  </a:lnTo>
                  <a:lnTo>
                    <a:pt x="361" y="76"/>
                  </a:lnTo>
                  <a:close/>
                  <a:moveTo>
                    <a:pt x="184" y="76"/>
                  </a:moveTo>
                  <a:lnTo>
                    <a:pt x="214" y="76"/>
                  </a:lnTo>
                  <a:lnTo>
                    <a:pt x="214" y="260"/>
                  </a:lnTo>
                  <a:lnTo>
                    <a:pt x="184" y="260"/>
                  </a:lnTo>
                  <a:lnTo>
                    <a:pt x="184" y="76"/>
                  </a:lnTo>
                  <a:close/>
                  <a:moveTo>
                    <a:pt x="1391" y="70"/>
                  </a:moveTo>
                  <a:lnTo>
                    <a:pt x="1409" y="71"/>
                  </a:lnTo>
                  <a:lnTo>
                    <a:pt x="1425" y="72"/>
                  </a:lnTo>
                  <a:lnTo>
                    <a:pt x="1436" y="74"/>
                  </a:lnTo>
                  <a:lnTo>
                    <a:pt x="1444" y="77"/>
                  </a:lnTo>
                  <a:lnTo>
                    <a:pt x="1444" y="100"/>
                  </a:lnTo>
                  <a:lnTo>
                    <a:pt x="1423" y="98"/>
                  </a:lnTo>
                  <a:lnTo>
                    <a:pt x="1407" y="96"/>
                  </a:lnTo>
                  <a:lnTo>
                    <a:pt x="1396" y="96"/>
                  </a:lnTo>
                  <a:lnTo>
                    <a:pt x="1384" y="97"/>
                  </a:lnTo>
                  <a:lnTo>
                    <a:pt x="1373" y="99"/>
                  </a:lnTo>
                  <a:lnTo>
                    <a:pt x="1365" y="104"/>
                  </a:lnTo>
                  <a:lnTo>
                    <a:pt x="1357" y="112"/>
                  </a:lnTo>
                  <a:lnTo>
                    <a:pt x="1352" y="121"/>
                  </a:lnTo>
                  <a:lnTo>
                    <a:pt x="1349" y="135"/>
                  </a:lnTo>
                  <a:lnTo>
                    <a:pt x="1348" y="153"/>
                  </a:lnTo>
                  <a:lnTo>
                    <a:pt x="1348" y="181"/>
                  </a:lnTo>
                  <a:lnTo>
                    <a:pt x="1349" y="199"/>
                  </a:lnTo>
                  <a:lnTo>
                    <a:pt x="1352" y="213"/>
                  </a:lnTo>
                  <a:lnTo>
                    <a:pt x="1357" y="224"/>
                  </a:lnTo>
                  <a:lnTo>
                    <a:pt x="1365" y="231"/>
                  </a:lnTo>
                  <a:lnTo>
                    <a:pt x="1373" y="236"/>
                  </a:lnTo>
                  <a:lnTo>
                    <a:pt x="1384" y="238"/>
                  </a:lnTo>
                  <a:lnTo>
                    <a:pt x="1396" y="239"/>
                  </a:lnTo>
                  <a:lnTo>
                    <a:pt x="1407" y="239"/>
                  </a:lnTo>
                  <a:lnTo>
                    <a:pt x="1423" y="238"/>
                  </a:lnTo>
                  <a:lnTo>
                    <a:pt x="1444" y="236"/>
                  </a:lnTo>
                  <a:lnTo>
                    <a:pt x="1444" y="259"/>
                  </a:lnTo>
                  <a:lnTo>
                    <a:pt x="1436" y="261"/>
                  </a:lnTo>
                  <a:lnTo>
                    <a:pt x="1425" y="263"/>
                  </a:lnTo>
                  <a:lnTo>
                    <a:pt x="1409" y="264"/>
                  </a:lnTo>
                  <a:lnTo>
                    <a:pt x="1391" y="265"/>
                  </a:lnTo>
                  <a:lnTo>
                    <a:pt x="1371" y="263"/>
                  </a:lnTo>
                  <a:lnTo>
                    <a:pt x="1354" y="258"/>
                  </a:lnTo>
                  <a:lnTo>
                    <a:pt x="1340" y="249"/>
                  </a:lnTo>
                  <a:lnTo>
                    <a:pt x="1329" y="237"/>
                  </a:lnTo>
                  <a:lnTo>
                    <a:pt x="1322" y="222"/>
                  </a:lnTo>
                  <a:lnTo>
                    <a:pt x="1318" y="202"/>
                  </a:lnTo>
                  <a:lnTo>
                    <a:pt x="1317" y="181"/>
                  </a:lnTo>
                  <a:lnTo>
                    <a:pt x="1317" y="153"/>
                  </a:lnTo>
                  <a:lnTo>
                    <a:pt x="1318" y="132"/>
                  </a:lnTo>
                  <a:lnTo>
                    <a:pt x="1322" y="114"/>
                  </a:lnTo>
                  <a:lnTo>
                    <a:pt x="1329" y="98"/>
                  </a:lnTo>
                  <a:lnTo>
                    <a:pt x="1340" y="86"/>
                  </a:lnTo>
                  <a:lnTo>
                    <a:pt x="1354" y="78"/>
                  </a:lnTo>
                  <a:lnTo>
                    <a:pt x="1371" y="72"/>
                  </a:lnTo>
                  <a:lnTo>
                    <a:pt x="1391" y="70"/>
                  </a:lnTo>
                  <a:close/>
                  <a:moveTo>
                    <a:pt x="1228" y="70"/>
                  </a:moveTo>
                  <a:lnTo>
                    <a:pt x="1247" y="72"/>
                  </a:lnTo>
                  <a:lnTo>
                    <a:pt x="1261" y="77"/>
                  </a:lnTo>
                  <a:lnTo>
                    <a:pt x="1272" y="84"/>
                  </a:lnTo>
                  <a:lnTo>
                    <a:pt x="1279" y="95"/>
                  </a:lnTo>
                  <a:lnTo>
                    <a:pt x="1284" y="108"/>
                  </a:lnTo>
                  <a:lnTo>
                    <a:pt x="1286" y="124"/>
                  </a:lnTo>
                  <a:lnTo>
                    <a:pt x="1287" y="142"/>
                  </a:lnTo>
                  <a:lnTo>
                    <a:pt x="1287" y="260"/>
                  </a:lnTo>
                  <a:lnTo>
                    <a:pt x="1256" y="260"/>
                  </a:lnTo>
                  <a:lnTo>
                    <a:pt x="1256" y="142"/>
                  </a:lnTo>
                  <a:lnTo>
                    <a:pt x="1255" y="125"/>
                  </a:lnTo>
                  <a:lnTo>
                    <a:pt x="1253" y="111"/>
                  </a:lnTo>
                  <a:lnTo>
                    <a:pt x="1247" y="102"/>
                  </a:lnTo>
                  <a:lnTo>
                    <a:pt x="1238" y="97"/>
                  </a:lnTo>
                  <a:lnTo>
                    <a:pt x="1225" y="96"/>
                  </a:lnTo>
                  <a:lnTo>
                    <a:pt x="1209" y="98"/>
                  </a:lnTo>
                  <a:lnTo>
                    <a:pt x="1190" y="103"/>
                  </a:lnTo>
                  <a:lnTo>
                    <a:pt x="1167" y="113"/>
                  </a:lnTo>
                  <a:lnTo>
                    <a:pt x="1167" y="260"/>
                  </a:lnTo>
                  <a:lnTo>
                    <a:pt x="1137" y="260"/>
                  </a:lnTo>
                  <a:lnTo>
                    <a:pt x="1137" y="76"/>
                  </a:lnTo>
                  <a:lnTo>
                    <a:pt x="1167" y="76"/>
                  </a:lnTo>
                  <a:lnTo>
                    <a:pt x="1167" y="89"/>
                  </a:lnTo>
                  <a:lnTo>
                    <a:pt x="1188" y="80"/>
                  </a:lnTo>
                  <a:lnTo>
                    <a:pt x="1208" y="72"/>
                  </a:lnTo>
                  <a:lnTo>
                    <a:pt x="1228" y="70"/>
                  </a:lnTo>
                  <a:close/>
                  <a:moveTo>
                    <a:pt x="840" y="70"/>
                  </a:moveTo>
                  <a:lnTo>
                    <a:pt x="861" y="72"/>
                  </a:lnTo>
                  <a:lnTo>
                    <a:pt x="878" y="78"/>
                  </a:lnTo>
                  <a:lnTo>
                    <a:pt x="893" y="86"/>
                  </a:lnTo>
                  <a:lnTo>
                    <a:pt x="904" y="98"/>
                  </a:lnTo>
                  <a:lnTo>
                    <a:pt x="912" y="114"/>
                  </a:lnTo>
                  <a:lnTo>
                    <a:pt x="917" y="133"/>
                  </a:lnTo>
                  <a:lnTo>
                    <a:pt x="919" y="154"/>
                  </a:lnTo>
                  <a:lnTo>
                    <a:pt x="919" y="181"/>
                  </a:lnTo>
                  <a:lnTo>
                    <a:pt x="917" y="202"/>
                  </a:lnTo>
                  <a:lnTo>
                    <a:pt x="912" y="222"/>
                  </a:lnTo>
                  <a:lnTo>
                    <a:pt x="904" y="238"/>
                  </a:lnTo>
                  <a:lnTo>
                    <a:pt x="893" y="249"/>
                  </a:lnTo>
                  <a:lnTo>
                    <a:pt x="878" y="258"/>
                  </a:lnTo>
                  <a:lnTo>
                    <a:pt x="861" y="263"/>
                  </a:lnTo>
                  <a:lnTo>
                    <a:pt x="840" y="265"/>
                  </a:lnTo>
                  <a:lnTo>
                    <a:pt x="819" y="263"/>
                  </a:lnTo>
                  <a:lnTo>
                    <a:pt x="801" y="258"/>
                  </a:lnTo>
                  <a:lnTo>
                    <a:pt x="787" y="249"/>
                  </a:lnTo>
                  <a:lnTo>
                    <a:pt x="776" y="238"/>
                  </a:lnTo>
                  <a:lnTo>
                    <a:pt x="767" y="222"/>
                  </a:lnTo>
                  <a:lnTo>
                    <a:pt x="763" y="202"/>
                  </a:lnTo>
                  <a:lnTo>
                    <a:pt x="761" y="181"/>
                  </a:lnTo>
                  <a:lnTo>
                    <a:pt x="761" y="154"/>
                  </a:lnTo>
                  <a:lnTo>
                    <a:pt x="763" y="133"/>
                  </a:lnTo>
                  <a:lnTo>
                    <a:pt x="767" y="114"/>
                  </a:lnTo>
                  <a:lnTo>
                    <a:pt x="776" y="98"/>
                  </a:lnTo>
                  <a:lnTo>
                    <a:pt x="787" y="86"/>
                  </a:lnTo>
                  <a:lnTo>
                    <a:pt x="801" y="78"/>
                  </a:lnTo>
                  <a:lnTo>
                    <a:pt x="819" y="72"/>
                  </a:lnTo>
                  <a:lnTo>
                    <a:pt x="840" y="70"/>
                  </a:lnTo>
                  <a:close/>
                  <a:moveTo>
                    <a:pt x="275" y="26"/>
                  </a:moveTo>
                  <a:lnTo>
                    <a:pt x="304" y="26"/>
                  </a:lnTo>
                  <a:lnTo>
                    <a:pt x="304" y="76"/>
                  </a:lnTo>
                  <a:lnTo>
                    <a:pt x="355" y="76"/>
                  </a:lnTo>
                  <a:lnTo>
                    <a:pt x="355" y="100"/>
                  </a:lnTo>
                  <a:lnTo>
                    <a:pt x="304" y="100"/>
                  </a:lnTo>
                  <a:lnTo>
                    <a:pt x="304" y="216"/>
                  </a:lnTo>
                  <a:lnTo>
                    <a:pt x="305" y="229"/>
                  </a:lnTo>
                  <a:lnTo>
                    <a:pt x="308" y="237"/>
                  </a:lnTo>
                  <a:lnTo>
                    <a:pt x="313" y="240"/>
                  </a:lnTo>
                  <a:lnTo>
                    <a:pt x="324" y="241"/>
                  </a:lnTo>
                  <a:lnTo>
                    <a:pt x="335" y="241"/>
                  </a:lnTo>
                  <a:lnTo>
                    <a:pt x="346" y="240"/>
                  </a:lnTo>
                  <a:lnTo>
                    <a:pt x="355" y="239"/>
                  </a:lnTo>
                  <a:lnTo>
                    <a:pt x="355" y="260"/>
                  </a:lnTo>
                  <a:lnTo>
                    <a:pt x="346" y="262"/>
                  </a:lnTo>
                  <a:lnTo>
                    <a:pt x="334" y="264"/>
                  </a:lnTo>
                  <a:lnTo>
                    <a:pt x="320" y="265"/>
                  </a:lnTo>
                  <a:lnTo>
                    <a:pt x="302" y="263"/>
                  </a:lnTo>
                  <a:lnTo>
                    <a:pt x="289" y="259"/>
                  </a:lnTo>
                  <a:lnTo>
                    <a:pt x="281" y="249"/>
                  </a:lnTo>
                  <a:lnTo>
                    <a:pt x="276" y="237"/>
                  </a:lnTo>
                  <a:lnTo>
                    <a:pt x="275" y="218"/>
                  </a:lnTo>
                  <a:lnTo>
                    <a:pt x="275" y="100"/>
                  </a:lnTo>
                  <a:lnTo>
                    <a:pt x="237" y="98"/>
                  </a:lnTo>
                  <a:lnTo>
                    <a:pt x="237" y="76"/>
                  </a:lnTo>
                  <a:lnTo>
                    <a:pt x="275" y="76"/>
                  </a:lnTo>
                  <a:lnTo>
                    <a:pt x="275" y="26"/>
                  </a:lnTo>
                  <a:close/>
                  <a:moveTo>
                    <a:pt x="693" y="6"/>
                  </a:moveTo>
                  <a:lnTo>
                    <a:pt x="710" y="7"/>
                  </a:lnTo>
                  <a:lnTo>
                    <a:pt x="726" y="8"/>
                  </a:lnTo>
                  <a:lnTo>
                    <a:pt x="741" y="10"/>
                  </a:lnTo>
                  <a:lnTo>
                    <a:pt x="750" y="12"/>
                  </a:lnTo>
                  <a:lnTo>
                    <a:pt x="750" y="37"/>
                  </a:lnTo>
                  <a:lnTo>
                    <a:pt x="733" y="36"/>
                  </a:lnTo>
                  <a:lnTo>
                    <a:pt x="712" y="35"/>
                  </a:lnTo>
                  <a:lnTo>
                    <a:pt x="693" y="34"/>
                  </a:lnTo>
                  <a:lnTo>
                    <a:pt x="673" y="35"/>
                  </a:lnTo>
                  <a:lnTo>
                    <a:pt x="657" y="39"/>
                  </a:lnTo>
                  <a:lnTo>
                    <a:pt x="645" y="47"/>
                  </a:lnTo>
                  <a:lnTo>
                    <a:pt x="635" y="57"/>
                  </a:lnTo>
                  <a:lnTo>
                    <a:pt x="628" y="72"/>
                  </a:lnTo>
                  <a:lnTo>
                    <a:pt x="623" y="92"/>
                  </a:lnTo>
                  <a:lnTo>
                    <a:pt x="622" y="115"/>
                  </a:lnTo>
                  <a:lnTo>
                    <a:pt x="622" y="156"/>
                  </a:lnTo>
                  <a:lnTo>
                    <a:pt x="623" y="180"/>
                  </a:lnTo>
                  <a:lnTo>
                    <a:pt x="628" y="199"/>
                  </a:lnTo>
                  <a:lnTo>
                    <a:pt x="635" y="214"/>
                  </a:lnTo>
                  <a:lnTo>
                    <a:pt x="645" y="225"/>
                  </a:lnTo>
                  <a:lnTo>
                    <a:pt x="657" y="232"/>
                  </a:lnTo>
                  <a:lnTo>
                    <a:pt x="673" y="237"/>
                  </a:lnTo>
                  <a:lnTo>
                    <a:pt x="693" y="238"/>
                  </a:lnTo>
                  <a:lnTo>
                    <a:pt x="712" y="237"/>
                  </a:lnTo>
                  <a:lnTo>
                    <a:pt x="733" y="236"/>
                  </a:lnTo>
                  <a:lnTo>
                    <a:pt x="750" y="234"/>
                  </a:lnTo>
                  <a:lnTo>
                    <a:pt x="750" y="259"/>
                  </a:lnTo>
                  <a:lnTo>
                    <a:pt x="741" y="261"/>
                  </a:lnTo>
                  <a:lnTo>
                    <a:pt x="726" y="263"/>
                  </a:lnTo>
                  <a:lnTo>
                    <a:pt x="710" y="264"/>
                  </a:lnTo>
                  <a:lnTo>
                    <a:pt x="693" y="265"/>
                  </a:lnTo>
                  <a:lnTo>
                    <a:pt x="675" y="264"/>
                  </a:lnTo>
                  <a:lnTo>
                    <a:pt x="656" y="262"/>
                  </a:lnTo>
                  <a:lnTo>
                    <a:pt x="640" y="257"/>
                  </a:lnTo>
                  <a:lnTo>
                    <a:pt x="627" y="248"/>
                  </a:lnTo>
                  <a:lnTo>
                    <a:pt x="615" y="238"/>
                  </a:lnTo>
                  <a:lnTo>
                    <a:pt x="605" y="224"/>
                  </a:lnTo>
                  <a:lnTo>
                    <a:pt x="598" y="205"/>
                  </a:lnTo>
                  <a:lnTo>
                    <a:pt x="592" y="182"/>
                  </a:lnTo>
                  <a:lnTo>
                    <a:pt x="591" y="156"/>
                  </a:lnTo>
                  <a:lnTo>
                    <a:pt x="591" y="115"/>
                  </a:lnTo>
                  <a:lnTo>
                    <a:pt x="592" y="88"/>
                  </a:lnTo>
                  <a:lnTo>
                    <a:pt x="598" y="66"/>
                  </a:lnTo>
                  <a:lnTo>
                    <a:pt x="605" y="48"/>
                  </a:lnTo>
                  <a:lnTo>
                    <a:pt x="615" y="33"/>
                  </a:lnTo>
                  <a:lnTo>
                    <a:pt x="627" y="22"/>
                  </a:lnTo>
                  <a:lnTo>
                    <a:pt x="640" y="15"/>
                  </a:lnTo>
                  <a:lnTo>
                    <a:pt x="656" y="9"/>
                  </a:lnTo>
                  <a:lnTo>
                    <a:pt x="675" y="7"/>
                  </a:lnTo>
                  <a:lnTo>
                    <a:pt x="693" y="6"/>
                  </a:lnTo>
                  <a:close/>
                  <a:moveTo>
                    <a:pt x="102" y="6"/>
                  </a:moveTo>
                  <a:lnTo>
                    <a:pt x="119" y="7"/>
                  </a:lnTo>
                  <a:lnTo>
                    <a:pt x="135" y="8"/>
                  </a:lnTo>
                  <a:lnTo>
                    <a:pt x="149" y="10"/>
                  </a:lnTo>
                  <a:lnTo>
                    <a:pt x="159" y="12"/>
                  </a:lnTo>
                  <a:lnTo>
                    <a:pt x="159" y="37"/>
                  </a:lnTo>
                  <a:lnTo>
                    <a:pt x="141" y="36"/>
                  </a:lnTo>
                  <a:lnTo>
                    <a:pt x="121" y="35"/>
                  </a:lnTo>
                  <a:lnTo>
                    <a:pt x="102" y="34"/>
                  </a:lnTo>
                  <a:lnTo>
                    <a:pt x="83" y="35"/>
                  </a:lnTo>
                  <a:lnTo>
                    <a:pt x="67" y="39"/>
                  </a:lnTo>
                  <a:lnTo>
                    <a:pt x="54" y="47"/>
                  </a:lnTo>
                  <a:lnTo>
                    <a:pt x="44" y="57"/>
                  </a:lnTo>
                  <a:lnTo>
                    <a:pt x="37" y="72"/>
                  </a:lnTo>
                  <a:lnTo>
                    <a:pt x="32" y="92"/>
                  </a:lnTo>
                  <a:lnTo>
                    <a:pt x="31" y="115"/>
                  </a:lnTo>
                  <a:lnTo>
                    <a:pt x="31" y="156"/>
                  </a:lnTo>
                  <a:lnTo>
                    <a:pt x="32" y="180"/>
                  </a:lnTo>
                  <a:lnTo>
                    <a:pt x="37" y="199"/>
                  </a:lnTo>
                  <a:lnTo>
                    <a:pt x="44" y="214"/>
                  </a:lnTo>
                  <a:lnTo>
                    <a:pt x="54" y="225"/>
                  </a:lnTo>
                  <a:lnTo>
                    <a:pt x="67" y="232"/>
                  </a:lnTo>
                  <a:lnTo>
                    <a:pt x="83" y="237"/>
                  </a:lnTo>
                  <a:lnTo>
                    <a:pt x="102" y="238"/>
                  </a:lnTo>
                  <a:lnTo>
                    <a:pt x="121" y="237"/>
                  </a:lnTo>
                  <a:lnTo>
                    <a:pt x="141" y="236"/>
                  </a:lnTo>
                  <a:lnTo>
                    <a:pt x="159" y="234"/>
                  </a:lnTo>
                  <a:lnTo>
                    <a:pt x="159" y="259"/>
                  </a:lnTo>
                  <a:lnTo>
                    <a:pt x="149" y="261"/>
                  </a:lnTo>
                  <a:lnTo>
                    <a:pt x="135" y="263"/>
                  </a:lnTo>
                  <a:lnTo>
                    <a:pt x="119" y="264"/>
                  </a:lnTo>
                  <a:lnTo>
                    <a:pt x="102" y="265"/>
                  </a:lnTo>
                  <a:lnTo>
                    <a:pt x="84" y="264"/>
                  </a:lnTo>
                  <a:lnTo>
                    <a:pt x="65" y="262"/>
                  </a:lnTo>
                  <a:lnTo>
                    <a:pt x="49" y="257"/>
                  </a:lnTo>
                  <a:lnTo>
                    <a:pt x="36" y="248"/>
                  </a:lnTo>
                  <a:lnTo>
                    <a:pt x="24" y="238"/>
                  </a:lnTo>
                  <a:lnTo>
                    <a:pt x="14" y="224"/>
                  </a:lnTo>
                  <a:lnTo>
                    <a:pt x="7" y="205"/>
                  </a:lnTo>
                  <a:lnTo>
                    <a:pt x="1" y="182"/>
                  </a:lnTo>
                  <a:lnTo>
                    <a:pt x="0" y="156"/>
                  </a:lnTo>
                  <a:lnTo>
                    <a:pt x="0" y="115"/>
                  </a:lnTo>
                  <a:lnTo>
                    <a:pt x="1" y="88"/>
                  </a:lnTo>
                  <a:lnTo>
                    <a:pt x="7" y="66"/>
                  </a:lnTo>
                  <a:lnTo>
                    <a:pt x="14" y="48"/>
                  </a:lnTo>
                  <a:lnTo>
                    <a:pt x="24" y="33"/>
                  </a:lnTo>
                  <a:lnTo>
                    <a:pt x="36" y="22"/>
                  </a:lnTo>
                  <a:lnTo>
                    <a:pt x="49" y="15"/>
                  </a:lnTo>
                  <a:lnTo>
                    <a:pt x="65" y="9"/>
                  </a:lnTo>
                  <a:lnTo>
                    <a:pt x="84" y="7"/>
                  </a:lnTo>
                  <a:lnTo>
                    <a:pt x="102" y="6"/>
                  </a:lnTo>
                  <a:close/>
                  <a:moveTo>
                    <a:pt x="1546" y="0"/>
                  </a:moveTo>
                  <a:lnTo>
                    <a:pt x="1577" y="0"/>
                  </a:lnTo>
                  <a:lnTo>
                    <a:pt x="1577" y="260"/>
                  </a:lnTo>
                  <a:lnTo>
                    <a:pt x="1546" y="260"/>
                  </a:lnTo>
                  <a:lnTo>
                    <a:pt x="1546" y="0"/>
                  </a:lnTo>
                  <a:close/>
                  <a:moveTo>
                    <a:pt x="1473" y="0"/>
                  </a:moveTo>
                  <a:lnTo>
                    <a:pt x="1504" y="0"/>
                  </a:lnTo>
                  <a:lnTo>
                    <a:pt x="1504" y="40"/>
                  </a:lnTo>
                  <a:lnTo>
                    <a:pt x="1473" y="40"/>
                  </a:lnTo>
                  <a:lnTo>
                    <a:pt x="1473" y="0"/>
                  </a:lnTo>
                  <a:close/>
                  <a:moveTo>
                    <a:pt x="184" y="0"/>
                  </a:moveTo>
                  <a:lnTo>
                    <a:pt x="215" y="0"/>
                  </a:lnTo>
                  <a:lnTo>
                    <a:pt x="215" y="40"/>
                  </a:lnTo>
                  <a:lnTo>
                    <a:pt x="184" y="40"/>
                  </a:lnTo>
                  <a:lnTo>
                    <a:pt x="184" y="0"/>
                  </a:lnTo>
                  <a:close/>
                </a:path>
              </a:pathLst>
            </a:custGeom>
            <a:solidFill>
              <a:srgbClr val="FFFFFF"/>
            </a:solidFill>
            <a:ln w="0">
              <a:solidFill>
                <a:srgbClr val="FFFFFF"/>
              </a:solidFill>
              <a:prstDash val="solid"/>
              <a:round/>
              <a:headEnd/>
              <a:tailEnd/>
            </a:ln>
          </p:spPr>
          <p:txBody>
            <a:bodyPr/>
            <a:lstStyle/>
            <a:p>
              <a:endParaRPr lang="en-AU"/>
            </a:p>
          </p:txBody>
        </p:sp>
        <p:sp>
          <p:nvSpPr>
            <p:cNvPr id="6157" name="Freeform 13"/>
            <p:cNvSpPr>
              <a:spLocks noEditPoints="1"/>
            </p:cNvSpPr>
            <p:nvPr/>
          </p:nvSpPr>
          <p:spPr bwMode="auto">
            <a:xfrm>
              <a:off x="2427" y="2321"/>
              <a:ext cx="908" cy="155"/>
            </a:xfrm>
            <a:custGeom>
              <a:avLst/>
              <a:gdLst>
                <a:gd name="T0" fmla="*/ 1185 w 1814"/>
                <a:gd name="T1" fmla="*/ 223 h 312"/>
                <a:gd name="T2" fmla="*/ 1199 w 1814"/>
                <a:gd name="T3" fmla="*/ 267 h 312"/>
                <a:gd name="T4" fmla="*/ 1251 w 1814"/>
                <a:gd name="T5" fmla="*/ 207 h 312"/>
                <a:gd name="T6" fmla="*/ 100 w 1814"/>
                <a:gd name="T7" fmla="*/ 257 h 312"/>
                <a:gd name="T8" fmla="*/ 159 w 1814"/>
                <a:gd name="T9" fmla="*/ 234 h 312"/>
                <a:gd name="T10" fmla="*/ 150 w 1814"/>
                <a:gd name="T11" fmla="*/ 189 h 312"/>
                <a:gd name="T12" fmla="*/ 982 w 1814"/>
                <a:gd name="T13" fmla="*/ 128 h 312"/>
                <a:gd name="T14" fmla="*/ 988 w 1814"/>
                <a:gd name="T15" fmla="*/ 259 h 312"/>
                <a:gd name="T16" fmla="*/ 1030 w 1814"/>
                <a:gd name="T17" fmla="*/ 224 h 312"/>
                <a:gd name="T18" fmla="*/ 1019 w 1814"/>
                <a:gd name="T19" fmla="*/ 134 h 312"/>
                <a:gd name="T20" fmla="*/ 486 w 1814"/>
                <a:gd name="T21" fmla="*/ 82 h 312"/>
                <a:gd name="T22" fmla="*/ 1510 w 1814"/>
                <a:gd name="T23" fmla="*/ 77 h 312"/>
                <a:gd name="T24" fmla="*/ 1558 w 1814"/>
                <a:gd name="T25" fmla="*/ 120 h 312"/>
                <a:gd name="T26" fmla="*/ 1494 w 1814"/>
                <a:gd name="T27" fmla="*/ 164 h 312"/>
                <a:gd name="T28" fmla="*/ 1468 w 1814"/>
                <a:gd name="T29" fmla="*/ 128 h 312"/>
                <a:gd name="T30" fmla="*/ 1351 w 1814"/>
                <a:gd name="T31" fmla="*/ 306 h 312"/>
                <a:gd name="T32" fmla="*/ 1464 w 1814"/>
                <a:gd name="T33" fmla="*/ 79 h 312"/>
                <a:gd name="T34" fmla="*/ 1287 w 1814"/>
                <a:gd name="T35" fmla="*/ 90 h 312"/>
                <a:gd name="T36" fmla="*/ 1316 w 1814"/>
                <a:gd name="T37" fmla="*/ 306 h 312"/>
                <a:gd name="T38" fmla="*/ 1205 w 1814"/>
                <a:gd name="T39" fmla="*/ 309 h 312"/>
                <a:gd name="T40" fmla="*/ 1125 w 1814"/>
                <a:gd name="T41" fmla="*/ 283 h 312"/>
                <a:gd name="T42" fmla="*/ 1124 w 1814"/>
                <a:gd name="T43" fmla="*/ 206 h 312"/>
                <a:gd name="T44" fmla="*/ 1188 w 1814"/>
                <a:gd name="T45" fmla="*/ 173 h 312"/>
                <a:gd name="T46" fmla="*/ 1244 w 1814"/>
                <a:gd name="T47" fmla="*/ 137 h 312"/>
                <a:gd name="T48" fmla="*/ 1160 w 1814"/>
                <a:gd name="T49" fmla="*/ 128 h 312"/>
                <a:gd name="T50" fmla="*/ 1179 w 1814"/>
                <a:gd name="T51" fmla="*/ 79 h 312"/>
                <a:gd name="T52" fmla="*/ 691 w 1814"/>
                <a:gd name="T53" fmla="*/ 82 h 312"/>
                <a:gd name="T54" fmla="*/ 782 w 1814"/>
                <a:gd name="T55" fmla="*/ 76 h 312"/>
                <a:gd name="T56" fmla="*/ 843 w 1814"/>
                <a:gd name="T57" fmla="*/ 107 h 312"/>
                <a:gd name="T58" fmla="*/ 783 w 1814"/>
                <a:gd name="T59" fmla="*/ 306 h 312"/>
                <a:gd name="T60" fmla="*/ 759 w 1814"/>
                <a:gd name="T61" fmla="*/ 127 h 312"/>
                <a:gd name="T62" fmla="*/ 723 w 1814"/>
                <a:gd name="T63" fmla="*/ 306 h 312"/>
                <a:gd name="T64" fmla="*/ 643 w 1814"/>
                <a:gd name="T65" fmla="*/ 128 h 312"/>
                <a:gd name="T66" fmla="*/ 594 w 1814"/>
                <a:gd name="T67" fmla="*/ 306 h 312"/>
                <a:gd name="T68" fmla="*/ 610 w 1814"/>
                <a:gd name="T69" fmla="*/ 88 h 312"/>
                <a:gd name="T70" fmla="*/ 374 w 1814"/>
                <a:gd name="T71" fmla="*/ 134 h 312"/>
                <a:gd name="T72" fmla="*/ 261 w 1814"/>
                <a:gd name="T73" fmla="*/ 82 h 312"/>
                <a:gd name="T74" fmla="*/ 380 w 1814"/>
                <a:gd name="T75" fmla="*/ 77 h 312"/>
                <a:gd name="T76" fmla="*/ 111 w 1814"/>
                <a:gd name="T77" fmla="*/ 133 h 312"/>
                <a:gd name="T78" fmla="*/ 160 w 1814"/>
                <a:gd name="T79" fmla="*/ 109 h 312"/>
                <a:gd name="T80" fmla="*/ 145 w 1814"/>
                <a:gd name="T81" fmla="*/ 68 h 312"/>
                <a:gd name="T82" fmla="*/ 95 w 1814"/>
                <a:gd name="T83" fmla="*/ 11 h 312"/>
                <a:gd name="T84" fmla="*/ 203 w 1814"/>
                <a:gd name="T85" fmla="*/ 31 h 312"/>
                <a:gd name="T86" fmla="*/ 230 w 1814"/>
                <a:gd name="T87" fmla="*/ 96 h 312"/>
                <a:gd name="T88" fmla="*/ 196 w 1814"/>
                <a:gd name="T89" fmla="*/ 156 h 312"/>
                <a:gd name="T90" fmla="*/ 232 w 1814"/>
                <a:gd name="T91" fmla="*/ 216 h 312"/>
                <a:gd name="T92" fmla="*/ 207 w 1814"/>
                <a:gd name="T93" fmla="*/ 284 h 312"/>
                <a:gd name="T94" fmla="*/ 117 w 1814"/>
                <a:gd name="T95" fmla="*/ 309 h 312"/>
                <a:gd name="T96" fmla="*/ 0 w 1814"/>
                <a:gd name="T97" fmla="*/ 14 h 312"/>
                <a:gd name="T98" fmla="*/ 1668 w 1814"/>
                <a:gd name="T99" fmla="*/ 0 h 312"/>
                <a:gd name="T100" fmla="*/ 1814 w 1814"/>
                <a:gd name="T101" fmla="*/ 306 h 312"/>
                <a:gd name="T102" fmla="*/ 1600 w 1814"/>
                <a:gd name="T103" fmla="*/ 0 h 312"/>
                <a:gd name="T104" fmla="*/ 1003 w 1814"/>
                <a:gd name="T105" fmla="*/ 76 h 312"/>
                <a:gd name="T106" fmla="*/ 1091 w 1814"/>
                <a:gd name="T107" fmla="*/ 127 h 312"/>
                <a:gd name="T108" fmla="*/ 1091 w 1814"/>
                <a:gd name="T109" fmla="*/ 254 h 312"/>
                <a:gd name="T110" fmla="*/ 1012 w 1814"/>
                <a:gd name="T111" fmla="*/ 310 h 312"/>
                <a:gd name="T112" fmla="*/ 887 w 1814"/>
                <a:gd name="T113" fmla="*/ 305 h 312"/>
                <a:gd name="T114" fmla="*/ 417 w 1814"/>
                <a:gd name="T115" fmla="*/ 5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14" h="312">
                  <a:moveTo>
                    <a:pt x="1228" y="207"/>
                  </a:moveTo>
                  <a:lnTo>
                    <a:pt x="1212" y="208"/>
                  </a:lnTo>
                  <a:lnTo>
                    <a:pt x="1199" y="210"/>
                  </a:lnTo>
                  <a:lnTo>
                    <a:pt x="1190" y="214"/>
                  </a:lnTo>
                  <a:lnTo>
                    <a:pt x="1185" y="223"/>
                  </a:lnTo>
                  <a:lnTo>
                    <a:pt x="1184" y="236"/>
                  </a:lnTo>
                  <a:lnTo>
                    <a:pt x="1184" y="245"/>
                  </a:lnTo>
                  <a:lnTo>
                    <a:pt x="1186" y="256"/>
                  </a:lnTo>
                  <a:lnTo>
                    <a:pt x="1190" y="264"/>
                  </a:lnTo>
                  <a:lnTo>
                    <a:pt x="1199" y="267"/>
                  </a:lnTo>
                  <a:lnTo>
                    <a:pt x="1208" y="268"/>
                  </a:lnTo>
                  <a:lnTo>
                    <a:pt x="1226" y="266"/>
                  </a:lnTo>
                  <a:lnTo>
                    <a:pt x="1240" y="261"/>
                  </a:lnTo>
                  <a:lnTo>
                    <a:pt x="1251" y="257"/>
                  </a:lnTo>
                  <a:lnTo>
                    <a:pt x="1251" y="207"/>
                  </a:lnTo>
                  <a:lnTo>
                    <a:pt x="1228" y="207"/>
                  </a:lnTo>
                  <a:close/>
                  <a:moveTo>
                    <a:pt x="71" y="179"/>
                  </a:moveTo>
                  <a:lnTo>
                    <a:pt x="71" y="256"/>
                  </a:lnTo>
                  <a:lnTo>
                    <a:pt x="85" y="257"/>
                  </a:lnTo>
                  <a:lnTo>
                    <a:pt x="100" y="257"/>
                  </a:lnTo>
                  <a:lnTo>
                    <a:pt x="119" y="256"/>
                  </a:lnTo>
                  <a:lnTo>
                    <a:pt x="134" y="254"/>
                  </a:lnTo>
                  <a:lnTo>
                    <a:pt x="146" y="250"/>
                  </a:lnTo>
                  <a:lnTo>
                    <a:pt x="155" y="243"/>
                  </a:lnTo>
                  <a:lnTo>
                    <a:pt x="159" y="234"/>
                  </a:lnTo>
                  <a:lnTo>
                    <a:pt x="161" y="220"/>
                  </a:lnTo>
                  <a:lnTo>
                    <a:pt x="161" y="216"/>
                  </a:lnTo>
                  <a:lnTo>
                    <a:pt x="160" y="205"/>
                  </a:lnTo>
                  <a:lnTo>
                    <a:pt x="157" y="195"/>
                  </a:lnTo>
                  <a:lnTo>
                    <a:pt x="150" y="189"/>
                  </a:lnTo>
                  <a:lnTo>
                    <a:pt x="142" y="184"/>
                  </a:lnTo>
                  <a:lnTo>
                    <a:pt x="129" y="180"/>
                  </a:lnTo>
                  <a:lnTo>
                    <a:pt x="112" y="179"/>
                  </a:lnTo>
                  <a:lnTo>
                    <a:pt x="71" y="179"/>
                  </a:lnTo>
                  <a:close/>
                  <a:moveTo>
                    <a:pt x="982" y="128"/>
                  </a:moveTo>
                  <a:lnTo>
                    <a:pt x="968" y="130"/>
                  </a:lnTo>
                  <a:lnTo>
                    <a:pt x="956" y="134"/>
                  </a:lnTo>
                  <a:lnTo>
                    <a:pt x="956" y="258"/>
                  </a:lnTo>
                  <a:lnTo>
                    <a:pt x="970" y="259"/>
                  </a:lnTo>
                  <a:lnTo>
                    <a:pt x="988" y="259"/>
                  </a:lnTo>
                  <a:lnTo>
                    <a:pt x="1002" y="258"/>
                  </a:lnTo>
                  <a:lnTo>
                    <a:pt x="1013" y="255"/>
                  </a:lnTo>
                  <a:lnTo>
                    <a:pt x="1021" y="249"/>
                  </a:lnTo>
                  <a:lnTo>
                    <a:pt x="1027" y="238"/>
                  </a:lnTo>
                  <a:lnTo>
                    <a:pt x="1030" y="224"/>
                  </a:lnTo>
                  <a:lnTo>
                    <a:pt x="1031" y="205"/>
                  </a:lnTo>
                  <a:lnTo>
                    <a:pt x="1031" y="177"/>
                  </a:lnTo>
                  <a:lnTo>
                    <a:pt x="1030" y="158"/>
                  </a:lnTo>
                  <a:lnTo>
                    <a:pt x="1026" y="144"/>
                  </a:lnTo>
                  <a:lnTo>
                    <a:pt x="1019" y="134"/>
                  </a:lnTo>
                  <a:lnTo>
                    <a:pt x="1008" y="129"/>
                  </a:lnTo>
                  <a:lnTo>
                    <a:pt x="993" y="128"/>
                  </a:lnTo>
                  <a:lnTo>
                    <a:pt x="982" y="128"/>
                  </a:lnTo>
                  <a:close/>
                  <a:moveTo>
                    <a:pt x="418" y="82"/>
                  </a:moveTo>
                  <a:lnTo>
                    <a:pt x="486" y="82"/>
                  </a:lnTo>
                  <a:lnTo>
                    <a:pt x="486" y="306"/>
                  </a:lnTo>
                  <a:lnTo>
                    <a:pt x="418" y="306"/>
                  </a:lnTo>
                  <a:lnTo>
                    <a:pt x="418" y="82"/>
                  </a:lnTo>
                  <a:close/>
                  <a:moveTo>
                    <a:pt x="1490" y="76"/>
                  </a:moveTo>
                  <a:lnTo>
                    <a:pt x="1510" y="77"/>
                  </a:lnTo>
                  <a:lnTo>
                    <a:pt x="1526" y="81"/>
                  </a:lnTo>
                  <a:lnTo>
                    <a:pt x="1539" y="88"/>
                  </a:lnTo>
                  <a:lnTo>
                    <a:pt x="1548" y="96"/>
                  </a:lnTo>
                  <a:lnTo>
                    <a:pt x="1554" y="107"/>
                  </a:lnTo>
                  <a:lnTo>
                    <a:pt x="1558" y="120"/>
                  </a:lnTo>
                  <a:lnTo>
                    <a:pt x="1562" y="133"/>
                  </a:lnTo>
                  <a:lnTo>
                    <a:pt x="1563" y="148"/>
                  </a:lnTo>
                  <a:lnTo>
                    <a:pt x="1563" y="306"/>
                  </a:lnTo>
                  <a:lnTo>
                    <a:pt x="1494" y="306"/>
                  </a:lnTo>
                  <a:lnTo>
                    <a:pt x="1494" y="164"/>
                  </a:lnTo>
                  <a:lnTo>
                    <a:pt x="1493" y="149"/>
                  </a:lnTo>
                  <a:lnTo>
                    <a:pt x="1491" y="140"/>
                  </a:lnTo>
                  <a:lnTo>
                    <a:pt x="1487" y="132"/>
                  </a:lnTo>
                  <a:lnTo>
                    <a:pt x="1479" y="129"/>
                  </a:lnTo>
                  <a:lnTo>
                    <a:pt x="1468" y="128"/>
                  </a:lnTo>
                  <a:lnTo>
                    <a:pt x="1454" y="129"/>
                  </a:lnTo>
                  <a:lnTo>
                    <a:pt x="1438" y="133"/>
                  </a:lnTo>
                  <a:lnTo>
                    <a:pt x="1420" y="140"/>
                  </a:lnTo>
                  <a:lnTo>
                    <a:pt x="1420" y="306"/>
                  </a:lnTo>
                  <a:lnTo>
                    <a:pt x="1351" y="306"/>
                  </a:lnTo>
                  <a:lnTo>
                    <a:pt x="1351" y="82"/>
                  </a:lnTo>
                  <a:lnTo>
                    <a:pt x="1416" y="82"/>
                  </a:lnTo>
                  <a:lnTo>
                    <a:pt x="1416" y="100"/>
                  </a:lnTo>
                  <a:lnTo>
                    <a:pt x="1440" y="88"/>
                  </a:lnTo>
                  <a:lnTo>
                    <a:pt x="1464" y="79"/>
                  </a:lnTo>
                  <a:lnTo>
                    <a:pt x="1490" y="76"/>
                  </a:lnTo>
                  <a:close/>
                  <a:moveTo>
                    <a:pt x="1221" y="76"/>
                  </a:moveTo>
                  <a:lnTo>
                    <a:pt x="1248" y="77"/>
                  </a:lnTo>
                  <a:lnTo>
                    <a:pt x="1270" y="82"/>
                  </a:lnTo>
                  <a:lnTo>
                    <a:pt x="1287" y="90"/>
                  </a:lnTo>
                  <a:lnTo>
                    <a:pt x="1300" y="101"/>
                  </a:lnTo>
                  <a:lnTo>
                    <a:pt x="1310" y="116"/>
                  </a:lnTo>
                  <a:lnTo>
                    <a:pt x="1314" y="137"/>
                  </a:lnTo>
                  <a:lnTo>
                    <a:pt x="1316" y="160"/>
                  </a:lnTo>
                  <a:lnTo>
                    <a:pt x="1316" y="306"/>
                  </a:lnTo>
                  <a:lnTo>
                    <a:pt x="1254" y="306"/>
                  </a:lnTo>
                  <a:lnTo>
                    <a:pt x="1254" y="291"/>
                  </a:lnTo>
                  <a:lnTo>
                    <a:pt x="1242" y="299"/>
                  </a:lnTo>
                  <a:lnTo>
                    <a:pt x="1224" y="305"/>
                  </a:lnTo>
                  <a:lnTo>
                    <a:pt x="1205" y="309"/>
                  </a:lnTo>
                  <a:lnTo>
                    <a:pt x="1184" y="312"/>
                  </a:lnTo>
                  <a:lnTo>
                    <a:pt x="1165" y="309"/>
                  </a:lnTo>
                  <a:lnTo>
                    <a:pt x="1148" y="304"/>
                  </a:lnTo>
                  <a:lnTo>
                    <a:pt x="1135" y="296"/>
                  </a:lnTo>
                  <a:lnTo>
                    <a:pt x="1125" y="283"/>
                  </a:lnTo>
                  <a:lnTo>
                    <a:pt x="1120" y="267"/>
                  </a:lnTo>
                  <a:lnTo>
                    <a:pt x="1118" y="248"/>
                  </a:lnTo>
                  <a:lnTo>
                    <a:pt x="1118" y="239"/>
                  </a:lnTo>
                  <a:lnTo>
                    <a:pt x="1120" y="221"/>
                  </a:lnTo>
                  <a:lnTo>
                    <a:pt x="1124" y="206"/>
                  </a:lnTo>
                  <a:lnTo>
                    <a:pt x="1132" y="195"/>
                  </a:lnTo>
                  <a:lnTo>
                    <a:pt x="1142" y="187"/>
                  </a:lnTo>
                  <a:lnTo>
                    <a:pt x="1155" y="180"/>
                  </a:lnTo>
                  <a:lnTo>
                    <a:pt x="1171" y="176"/>
                  </a:lnTo>
                  <a:lnTo>
                    <a:pt x="1188" y="173"/>
                  </a:lnTo>
                  <a:lnTo>
                    <a:pt x="1207" y="172"/>
                  </a:lnTo>
                  <a:lnTo>
                    <a:pt x="1248" y="172"/>
                  </a:lnTo>
                  <a:lnTo>
                    <a:pt x="1248" y="160"/>
                  </a:lnTo>
                  <a:lnTo>
                    <a:pt x="1247" y="146"/>
                  </a:lnTo>
                  <a:lnTo>
                    <a:pt x="1244" y="137"/>
                  </a:lnTo>
                  <a:lnTo>
                    <a:pt x="1237" y="130"/>
                  </a:lnTo>
                  <a:lnTo>
                    <a:pt x="1226" y="128"/>
                  </a:lnTo>
                  <a:lnTo>
                    <a:pt x="1207" y="127"/>
                  </a:lnTo>
                  <a:lnTo>
                    <a:pt x="1185" y="127"/>
                  </a:lnTo>
                  <a:lnTo>
                    <a:pt x="1160" y="128"/>
                  </a:lnTo>
                  <a:lnTo>
                    <a:pt x="1135" y="130"/>
                  </a:lnTo>
                  <a:lnTo>
                    <a:pt x="1135" y="90"/>
                  </a:lnTo>
                  <a:lnTo>
                    <a:pt x="1146" y="86"/>
                  </a:lnTo>
                  <a:lnTo>
                    <a:pt x="1160" y="83"/>
                  </a:lnTo>
                  <a:lnTo>
                    <a:pt x="1179" y="79"/>
                  </a:lnTo>
                  <a:lnTo>
                    <a:pt x="1199" y="77"/>
                  </a:lnTo>
                  <a:lnTo>
                    <a:pt x="1221" y="76"/>
                  </a:lnTo>
                  <a:close/>
                  <a:moveTo>
                    <a:pt x="658" y="76"/>
                  </a:moveTo>
                  <a:lnTo>
                    <a:pt x="676" y="78"/>
                  </a:lnTo>
                  <a:lnTo>
                    <a:pt x="691" y="82"/>
                  </a:lnTo>
                  <a:lnTo>
                    <a:pt x="702" y="91"/>
                  </a:lnTo>
                  <a:lnTo>
                    <a:pt x="710" y="100"/>
                  </a:lnTo>
                  <a:lnTo>
                    <a:pt x="736" y="86"/>
                  </a:lnTo>
                  <a:lnTo>
                    <a:pt x="759" y="78"/>
                  </a:lnTo>
                  <a:lnTo>
                    <a:pt x="782" y="76"/>
                  </a:lnTo>
                  <a:lnTo>
                    <a:pt x="800" y="77"/>
                  </a:lnTo>
                  <a:lnTo>
                    <a:pt x="815" y="81"/>
                  </a:lnTo>
                  <a:lnTo>
                    <a:pt x="827" y="88"/>
                  </a:lnTo>
                  <a:lnTo>
                    <a:pt x="836" y="96"/>
                  </a:lnTo>
                  <a:lnTo>
                    <a:pt x="843" y="107"/>
                  </a:lnTo>
                  <a:lnTo>
                    <a:pt x="847" y="118"/>
                  </a:lnTo>
                  <a:lnTo>
                    <a:pt x="849" y="131"/>
                  </a:lnTo>
                  <a:lnTo>
                    <a:pt x="851" y="145"/>
                  </a:lnTo>
                  <a:lnTo>
                    <a:pt x="851" y="306"/>
                  </a:lnTo>
                  <a:lnTo>
                    <a:pt x="783" y="306"/>
                  </a:lnTo>
                  <a:lnTo>
                    <a:pt x="783" y="148"/>
                  </a:lnTo>
                  <a:lnTo>
                    <a:pt x="782" y="139"/>
                  </a:lnTo>
                  <a:lnTo>
                    <a:pt x="778" y="132"/>
                  </a:lnTo>
                  <a:lnTo>
                    <a:pt x="771" y="128"/>
                  </a:lnTo>
                  <a:lnTo>
                    <a:pt x="759" y="127"/>
                  </a:lnTo>
                  <a:lnTo>
                    <a:pt x="748" y="128"/>
                  </a:lnTo>
                  <a:lnTo>
                    <a:pt x="735" y="132"/>
                  </a:lnTo>
                  <a:lnTo>
                    <a:pt x="722" y="138"/>
                  </a:lnTo>
                  <a:lnTo>
                    <a:pt x="723" y="160"/>
                  </a:lnTo>
                  <a:lnTo>
                    <a:pt x="723" y="306"/>
                  </a:lnTo>
                  <a:lnTo>
                    <a:pt x="655" y="306"/>
                  </a:lnTo>
                  <a:lnTo>
                    <a:pt x="655" y="148"/>
                  </a:lnTo>
                  <a:lnTo>
                    <a:pt x="653" y="139"/>
                  </a:lnTo>
                  <a:lnTo>
                    <a:pt x="650" y="132"/>
                  </a:lnTo>
                  <a:lnTo>
                    <a:pt x="643" y="128"/>
                  </a:lnTo>
                  <a:lnTo>
                    <a:pt x="632" y="127"/>
                  </a:lnTo>
                  <a:lnTo>
                    <a:pt x="620" y="129"/>
                  </a:lnTo>
                  <a:lnTo>
                    <a:pt x="606" y="133"/>
                  </a:lnTo>
                  <a:lnTo>
                    <a:pt x="594" y="139"/>
                  </a:lnTo>
                  <a:lnTo>
                    <a:pt x="594" y="306"/>
                  </a:lnTo>
                  <a:lnTo>
                    <a:pt x="526" y="306"/>
                  </a:lnTo>
                  <a:lnTo>
                    <a:pt x="526" y="82"/>
                  </a:lnTo>
                  <a:lnTo>
                    <a:pt x="590" y="82"/>
                  </a:lnTo>
                  <a:lnTo>
                    <a:pt x="590" y="99"/>
                  </a:lnTo>
                  <a:lnTo>
                    <a:pt x="610" y="88"/>
                  </a:lnTo>
                  <a:lnTo>
                    <a:pt x="634" y="79"/>
                  </a:lnTo>
                  <a:lnTo>
                    <a:pt x="658" y="76"/>
                  </a:lnTo>
                  <a:close/>
                  <a:moveTo>
                    <a:pt x="399" y="76"/>
                  </a:moveTo>
                  <a:lnTo>
                    <a:pt x="399" y="133"/>
                  </a:lnTo>
                  <a:lnTo>
                    <a:pt x="374" y="134"/>
                  </a:lnTo>
                  <a:lnTo>
                    <a:pt x="350" y="139"/>
                  </a:lnTo>
                  <a:lnTo>
                    <a:pt x="330" y="144"/>
                  </a:lnTo>
                  <a:lnTo>
                    <a:pt x="330" y="306"/>
                  </a:lnTo>
                  <a:lnTo>
                    <a:pt x="261" y="306"/>
                  </a:lnTo>
                  <a:lnTo>
                    <a:pt x="261" y="82"/>
                  </a:lnTo>
                  <a:lnTo>
                    <a:pt x="325" y="82"/>
                  </a:lnTo>
                  <a:lnTo>
                    <a:pt x="325" y="100"/>
                  </a:lnTo>
                  <a:lnTo>
                    <a:pt x="342" y="88"/>
                  </a:lnTo>
                  <a:lnTo>
                    <a:pt x="362" y="80"/>
                  </a:lnTo>
                  <a:lnTo>
                    <a:pt x="380" y="77"/>
                  </a:lnTo>
                  <a:lnTo>
                    <a:pt x="399" y="76"/>
                  </a:lnTo>
                  <a:close/>
                  <a:moveTo>
                    <a:pt x="86" y="63"/>
                  </a:moveTo>
                  <a:lnTo>
                    <a:pt x="71" y="64"/>
                  </a:lnTo>
                  <a:lnTo>
                    <a:pt x="71" y="133"/>
                  </a:lnTo>
                  <a:lnTo>
                    <a:pt x="111" y="133"/>
                  </a:lnTo>
                  <a:lnTo>
                    <a:pt x="129" y="132"/>
                  </a:lnTo>
                  <a:lnTo>
                    <a:pt x="142" y="129"/>
                  </a:lnTo>
                  <a:lnTo>
                    <a:pt x="151" y="125"/>
                  </a:lnTo>
                  <a:lnTo>
                    <a:pt x="157" y="117"/>
                  </a:lnTo>
                  <a:lnTo>
                    <a:pt x="160" y="109"/>
                  </a:lnTo>
                  <a:lnTo>
                    <a:pt x="161" y="98"/>
                  </a:lnTo>
                  <a:lnTo>
                    <a:pt x="161" y="95"/>
                  </a:lnTo>
                  <a:lnTo>
                    <a:pt x="159" y="82"/>
                  </a:lnTo>
                  <a:lnTo>
                    <a:pt x="154" y="74"/>
                  </a:lnTo>
                  <a:lnTo>
                    <a:pt x="145" y="68"/>
                  </a:lnTo>
                  <a:lnTo>
                    <a:pt x="134" y="65"/>
                  </a:lnTo>
                  <a:lnTo>
                    <a:pt x="119" y="63"/>
                  </a:lnTo>
                  <a:lnTo>
                    <a:pt x="86" y="63"/>
                  </a:lnTo>
                  <a:close/>
                  <a:moveTo>
                    <a:pt x="72" y="11"/>
                  </a:moveTo>
                  <a:lnTo>
                    <a:pt x="95" y="11"/>
                  </a:lnTo>
                  <a:lnTo>
                    <a:pt x="123" y="12"/>
                  </a:lnTo>
                  <a:lnTo>
                    <a:pt x="147" y="13"/>
                  </a:lnTo>
                  <a:lnTo>
                    <a:pt x="168" y="17"/>
                  </a:lnTo>
                  <a:lnTo>
                    <a:pt x="187" y="22"/>
                  </a:lnTo>
                  <a:lnTo>
                    <a:pt x="203" y="31"/>
                  </a:lnTo>
                  <a:lnTo>
                    <a:pt x="214" y="42"/>
                  </a:lnTo>
                  <a:lnTo>
                    <a:pt x="223" y="56"/>
                  </a:lnTo>
                  <a:lnTo>
                    <a:pt x="228" y="73"/>
                  </a:lnTo>
                  <a:lnTo>
                    <a:pt x="230" y="93"/>
                  </a:lnTo>
                  <a:lnTo>
                    <a:pt x="230" y="96"/>
                  </a:lnTo>
                  <a:lnTo>
                    <a:pt x="229" y="111"/>
                  </a:lnTo>
                  <a:lnTo>
                    <a:pt x="225" y="124"/>
                  </a:lnTo>
                  <a:lnTo>
                    <a:pt x="219" y="137"/>
                  </a:lnTo>
                  <a:lnTo>
                    <a:pt x="209" y="147"/>
                  </a:lnTo>
                  <a:lnTo>
                    <a:pt x="196" y="156"/>
                  </a:lnTo>
                  <a:lnTo>
                    <a:pt x="210" y="164"/>
                  </a:lnTo>
                  <a:lnTo>
                    <a:pt x="221" y="175"/>
                  </a:lnTo>
                  <a:lnTo>
                    <a:pt x="227" y="188"/>
                  </a:lnTo>
                  <a:lnTo>
                    <a:pt x="231" y="202"/>
                  </a:lnTo>
                  <a:lnTo>
                    <a:pt x="232" y="216"/>
                  </a:lnTo>
                  <a:lnTo>
                    <a:pt x="232" y="220"/>
                  </a:lnTo>
                  <a:lnTo>
                    <a:pt x="230" y="240"/>
                  </a:lnTo>
                  <a:lnTo>
                    <a:pt x="226" y="258"/>
                  </a:lnTo>
                  <a:lnTo>
                    <a:pt x="218" y="272"/>
                  </a:lnTo>
                  <a:lnTo>
                    <a:pt x="207" y="284"/>
                  </a:lnTo>
                  <a:lnTo>
                    <a:pt x="194" y="292"/>
                  </a:lnTo>
                  <a:lnTo>
                    <a:pt x="178" y="300"/>
                  </a:lnTo>
                  <a:lnTo>
                    <a:pt x="160" y="304"/>
                  </a:lnTo>
                  <a:lnTo>
                    <a:pt x="140" y="307"/>
                  </a:lnTo>
                  <a:lnTo>
                    <a:pt x="117" y="309"/>
                  </a:lnTo>
                  <a:lnTo>
                    <a:pt x="71" y="309"/>
                  </a:lnTo>
                  <a:lnTo>
                    <a:pt x="50" y="308"/>
                  </a:lnTo>
                  <a:lnTo>
                    <a:pt x="27" y="307"/>
                  </a:lnTo>
                  <a:lnTo>
                    <a:pt x="0" y="306"/>
                  </a:lnTo>
                  <a:lnTo>
                    <a:pt x="0" y="14"/>
                  </a:lnTo>
                  <a:lnTo>
                    <a:pt x="29" y="13"/>
                  </a:lnTo>
                  <a:lnTo>
                    <a:pt x="52" y="12"/>
                  </a:lnTo>
                  <a:lnTo>
                    <a:pt x="72" y="11"/>
                  </a:lnTo>
                  <a:close/>
                  <a:moveTo>
                    <a:pt x="1600" y="0"/>
                  </a:moveTo>
                  <a:lnTo>
                    <a:pt x="1668" y="0"/>
                  </a:lnTo>
                  <a:lnTo>
                    <a:pt x="1668" y="181"/>
                  </a:lnTo>
                  <a:lnTo>
                    <a:pt x="1739" y="82"/>
                  </a:lnTo>
                  <a:lnTo>
                    <a:pt x="1811" y="82"/>
                  </a:lnTo>
                  <a:lnTo>
                    <a:pt x="1733" y="190"/>
                  </a:lnTo>
                  <a:lnTo>
                    <a:pt x="1814" y="306"/>
                  </a:lnTo>
                  <a:lnTo>
                    <a:pt x="1736" y="306"/>
                  </a:lnTo>
                  <a:lnTo>
                    <a:pt x="1668" y="202"/>
                  </a:lnTo>
                  <a:lnTo>
                    <a:pt x="1668" y="306"/>
                  </a:lnTo>
                  <a:lnTo>
                    <a:pt x="1600" y="306"/>
                  </a:lnTo>
                  <a:lnTo>
                    <a:pt x="1600" y="0"/>
                  </a:lnTo>
                  <a:close/>
                  <a:moveTo>
                    <a:pt x="887" y="0"/>
                  </a:moveTo>
                  <a:lnTo>
                    <a:pt x="957" y="0"/>
                  </a:lnTo>
                  <a:lnTo>
                    <a:pt x="957" y="84"/>
                  </a:lnTo>
                  <a:lnTo>
                    <a:pt x="978" y="78"/>
                  </a:lnTo>
                  <a:lnTo>
                    <a:pt x="1003" y="76"/>
                  </a:lnTo>
                  <a:lnTo>
                    <a:pt x="1029" y="78"/>
                  </a:lnTo>
                  <a:lnTo>
                    <a:pt x="1051" y="83"/>
                  </a:lnTo>
                  <a:lnTo>
                    <a:pt x="1068" y="94"/>
                  </a:lnTo>
                  <a:lnTo>
                    <a:pt x="1082" y="109"/>
                  </a:lnTo>
                  <a:lnTo>
                    <a:pt x="1091" y="127"/>
                  </a:lnTo>
                  <a:lnTo>
                    <a:pt x="1096" y="150"/>
                  </a:lnTo>
                  <a:lnTo>
                    <a:pt x="1099" y="178"/>
                  </a:lnTo>
                  <a:lnTo>
                    <a:pt x="1099" y="205"/>
                  </a:lnTo>
                  <a:lnTo>
                    <a:pt x="1096" y="232"/>
                  </a:lnTo>
                  <a:lnTo>
                    <a:pt x="1091" y="254"/>
                  </a:lnTo>
                  <a:lnTo>
                    <a:pt x="1083" y="273"/>
                  </a:lnTo>
                  <a:lnTo>
                    <a:pt x="1070" y="287"/>
                  </a:lnTo>
                  <a:lnTo>
                    <a:pt x="1055" y="299"/>
                  </a:lnTo>
                  <a:lnTo>
                    <a:pt x="1036" y="306"/>
                  </a:lnTo>
                  <a:lnTo>
                    <a:pt x="1012" y="310"/>
                  </a:lnTo>
                  <a:lnTo>
                    <a:pt x="987" y="312"/>
                  </a:lnTo>
                  <a:lnTo>
                    <a:pt x="968" y="312"/>
                  </a:lnTo>
                  <a:lnTo>
                    <a:pt x="932" y="309"/>
                  </a:lnTo>
                  <a:lnTo>
                    <a:pt x="912" y="308"/>
                  </a:lnTo>
                  <a:lnTo>
                    <a:pt x="887" y="305"/>
                  </a:lnTo>
                  <a:lnTo>
                    <a:pt x="887" y="0"/>
                  </a:lnTo>
                  <a:close/>
                  <a:moveTo>
                    <a:pt x="417" y="0"/>
                  </a:moveTo>
                  <a:lnTo>
                    <a:pt x="488" y="0"/>
                  </a:lnTo>
                  <a:lnTo>
                    <a:pt x="488" y="51"/>
                  </a:lnTo>
                  <a:lnTo>
                    <a:pt x="417" y="51"/>
                  </a:lnTo>
                  <a:lnTo>
                    <a:pt x="417" y="0"/>
                  </a:lnTo>
                  <a:close/>
                </a:path>
              </a:pathLst>
            </a:custGeom>
            <a:solidFill>
              <a:srgbClr val="FFFFFF"/>
            </a:solidFill>
            <a:ln w="0">
              <a:solidFill>
                <a:srgbClr val="FFFFFF"/>
              </a:solidFill>
              <a:prstDash val="solid"/>
              <a:round/>
              <a:headEnd/>
              <a:tailEnd/>
            </a:ln>
          </p:spPr>
          <p:txBody>
            <a:bodyPr/>
            <a:lstStyle/>
            <a:p>
              <a:endParaRPr lang="en-AU"/>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fontAlgn="base">
        <a:spcBef>
          <a:spcPct val="20000"/>
        </a:spcBef>
        <a:spcAft>
          <a:spcPct val="0"/>
        </a:spcAft>
        <a:buClr>
          <a:srgbClr val="002C5A"/>
        </a:buClr>
        <a:buChar char="•"/>
        <a:defRPr>
          <a:solidFill>
            <a:schemeClr val="tx1"/>
          </a:solidFill>
          <a:latin typeface="+mn-lt"/>
          <a:ea typeface="+mn-ea"/>
          <a:cs typeface="+mn-cs"/>
        </a:defRPr>
      </a:lvl1pPr>
      <a:lvl2pPr marL="742950" indent="-285750" algn="l" rtl="0" fontAlgn="base">
        <a:spcBef>
          <a:spcPct val="20000"/>
        </a:spcBef>
        <a:spcAft>
          <a:spcPct val="0"/>
        </a:spcAft>
        <a:buClr>
          <a:srgbClr val="002C5A"/>
        </a:buClr>
        <a:buFont typeface="Arial" charset="0"/>
        <a:buChar char="–"/>
        <a:defRPr>
          <a:solidFill>
            <a:schemeClr val="tx1"/>
          </a:solidFill>
          <a:latin typeface="+mn-lt"/>
        </a:defRPr>
      </a:lvl2pPr>
      <a:lvl3pPr marL="1143000" indent="-228600" algn="l" rtl="0" fontAlgn="base">
        <a:spcBef>
          <a:spcPct val="20000"/>
        </a:spcBef>
        <a:spcAft>
          <a:spcPct val="0"/>
        </a:spcAft>
        <a:buClr>
          <a:srgbClr val="002C5A"/>
        </a:buClr>
        <a:buChar char="•"/>
        <a:defRPr>
          <a:solidFill>
            <a:schemeClr val="tx1"/>
          </a:solidFill>
          <a:latin typeface="+mn-lt"/>
        </a:defRPr>
      </a:lvl3pPr>
      <a:lvl4pPr marL="1600200" indent="-228600" algn="l" rtl="0" fontAlgn="base">
        <a:spcBef>
          <a:spcPct val="20000"/>
        </a:spcBef>
        <a:spcAft>
          <a:spcPct val="0"/>
        </a:spcAft>
        <a:buClr>
          <a:srgbClr val="002C5A"/>
        </a:buClr>
        <a:buFont typeface="Arial" charset="0"/>
        <a:buChar char="–"/>
        <a:defRPr>
          <a:solidFill>
            <a:schemeClr val="tx1"/>
          </a:solidFill>
          <a:latin typeface="+mn-lt"/>
        </a:defRPr>
      </a:lvl4pPr>
      <a:lvl5pPr marL="2057400" indent="-228600" algn="l" rtl="0" fontAlgn="base">
        <a:spcBef>
          <a:spcPct val="20000"/>
        </a:spcBef>
        <a:spcAft>
          <a:spcPct val="0"/>
        </a:spcAft>
        <a:buClr>
          <a:srgbClr val="002C5A"/>
        </a:buClr>
        <a:buChar char="•"/>
        <a:defRPr>
          <a:solidFill>
            <a:schemeClr val="tx1"/>
          </a:solidFill>
          <a:latin typeface="+mn-lt"/>
        </a:defRPr>
      </a:lvl5pPr>
      <a:lvl6pPr marL="2514600" indent="-228600" algn="l" rtl="0" fontAlgn="base">
        <a:spcBef>
          <a:spcPct val="20000"/>
        </a:spcBef>
        <a:spcAft>
          <a:spcPct val="0"/>
        </a:spcAft>
        <a:buClr>
          <a:srgbClr val="002C5A"/>
        </a:buClr>
        <a:buChar char="•"/>
        <a:defRPr>
          <a:solidFill>
            <a:schemeClr val="tx1"/>
          </a:solidFill>
          <a:latin typeface="+mn-lt"/>
        </a:defRPr>
      </a:lvl6pPr>
      <a:lvl7pPr marL="2971800" indent="-228600" algn="l" rtl="0" fontAlgn="base">
        <a:spcBef>
          <a:spcPct val="20000"/>
        </a:spcBef>
        <a:spcAft>
          <a:spcPct val="0"/>
        </a:spcAft>
        <a:buClr>
          <a:srgbClr val="002C5A"/>
        </a:buClr>
        <a:buChar char="•"/>
        <a:defRPr>
          <a:solidFill>
            <a:schemeClr val="tx1"/>
          </a:solidFill>
          <a:latin typeface="+mn-lt"/>
        </a:defRPr>
      </a:lvl7pPr>
      <a:lvl8pPr marL="3429000" indent="-228600" algn="l" rtl="0" fontAlgn="base">
        <a:spcBef>
          <a:spcPct val="20000"/>
        </a:spcBef>
        <a:spcAft>
          <a:spcPct val="0"/>
        </a:spcAft>
        <a:buClr>
          <a:srgbClr val="002C5A"/>
        </a:buClr>
        <a:buChar char="•"/>
        <a:defRPr>
          <a:solidFill>
            <a:schemeClr val="tx1"/>
          </a:solidFill>
          <a:latin typeface="+mn-lt"/>
        </a:defRPr>
      </a:lvl8pPr>
      <a:lvl9pPr marL="3886200" indent="-228600" algn="l" rtl="0" fontAlgn="base">
        <a:spcBef>
          <a:spcPct val="20000"/>
        </a:spcBef>
        <a:spcAft>
          <a:spcPct val="0"/>
        </a:spcAft>
        <a:buClr>
          <a:srgbClr val="002C5A"/>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9D361-B467-4348-B0AA-522CD362702E}" type="datetimeFigureOut">
              <a:rPr lang="en-US" smtClean="0"/>
              <a:pPr/>
              <a:t>5/18/2017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622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22C5A-6737-4548-B5ED-6593D76C3989}" type="slidenum">
              <a:rPr lang="en-US" smtClean="0"/>
              <a:pPr/>
              <a:t>‹#›</a:t>
            </a:fld>
            <a:endParaRPr lang="en-US" dirty="0"/>
          </a:p>
        </p:txBody>
      </p:sp>
      <p:pic>
        <p:nvPicPr>
          <p:cNvPr id="7" name="Picture 6" descr="BRM90826 Powerpoint artwork_150dpi_02_P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6438" cy="6881957"/>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3.jpeg"/><Relationship Id="rId2" Type="http://schemas.openxmlformats.org/officeDocument/2006/relationships/slideLayout" Target="../slideLayouts/slideLayout25.xml"/><Relationship Id="rId1" Type="http://schemas.openxmlformats.org/officeDocument/2006/relationships/themeOverride" Target="../theme/themeOverride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3.jpeg"/><Relationship Id="rId2" Type="http://schemas.openxmlformats.org/officeDocument/2006/relationships/slideLayout" Target="../slideLayouts/slideLayout25.xml"/><Relationship Id="rId1" Type="http://schemas.openxmlformats.org/officeDocument/2006/relationships/themeOverride" Target="../theme/themeOverride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6.jpeg"/><Relationship Id="rId2" Type="http://schemas.openxmlformats.org/officeDocument/2006/relationships/slideLayout" Target="../slideLayouts/slideLayout25.xml"/><Relationship Id="rId1" Type="http://schemas.openxmlformats.org/officeDocument/2006/relationships/themeOverride" Target="../theme/themeOverride1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notesSlide" Target="../notesSlides/notesSlide12.xml"/><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slideLayout" Target="../slideLayouts/slideLayout25.xml"/><Relationship Id="rId1" Type="http://schemas.openxmlformats.org/officeDocument/2006/relationships/themeOverride" Target="../theme/themeOverride11.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5.png"/><Relationship Id="rId9"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notesSlide" Target="../notesSlides/notesSlide13.xml"/><Relationship Id="rId7" Type="http://schemas.openxmlformats.org/officeDocument/2006/relationships/image" Target="../media/image46.jpeg"/><Relationship Id="rId2" Type="http://schemas.openxmlformats.org/officeDocument/2006/relationships/slideLayout" Target="../slideLayouts/slideLayout25.xml"/><Relationship Id="rId1" Type="http://schemas.openxmlformats.org/officeDocument/2006/relationships/themeOverride" Target="../theme/themeOverride12.xml"/><Relationship Id="rId6" Type="http://schemas.openxmlformats.org/officeDocument/2006/relationships/image" Target="../media/image37.jpeg"/><Relationship Id="rId5" Type="http://schemas.openxmlformats.org/officeDocument/2006/relationships/image" Target="../media/image38.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hemeOverride" Target="../theme/themeOverride13.xml"/><Relationship Id="rId5" Type="http://schemas.openxmlformats.org/officeDocument/2006/relationships/image" Target="../media/image47.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0.jpeg"/><Relationship Id="rId2" Type="http://schemas.openxmlformats.org/officeDocument/2006/relationships/slideLayout" Target="../slideLayouts/slideLayout25.xml"/><Relationship Id="rId1" Type="http://schemas.openxmlformats.org/officeDocument/2006/relationships/themeOverride" Target="../theme/themeOverride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hemeOverride" Target="../theme/themeOverride15.xml"/><Relationship Id="rId5" Type="http://schemas.openxmlformats.org/officeDocument/2006/relationships/image" Target="../media/image5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hemeOverride" Target="../theme/themeOverride16.xml"/><Relationship Id="rId5" Type="http://schemas.openxmlformats.org/officeDocument/2006/relationships/image" Target="../media/image52.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5.jpeg"/><Relationship Id="rId2" Type="http://schemas.openxmlformats.org/officeDocument/2006/relationships/slideLayout" Target="../slideLayouts/slideLayout25.xml"/><Relationship Id="rId1" Type="http://schemas.openxmlformats.org/officeDocument/2006/relationships/themeOverride" Target="../theme/themeOverride1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8.jpeg"/><Relationship Id="rId2" Type="http://schemas.openxmlformats.org/officeDocument/2006/relationships/slideLayout" Target="../slideLayouts/slideLayout25.xml"/><Relationship Id="rId1" Type="http://schemas.openxmlformats.org/officeDocument/2006/relationships/themeOverride" Target="../theme/themeOverride18.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themeOverride" Target="../theme/themeOverride19.xml"/><Relationship Id="rId5" Type="http://schemas.openxmlformats.org/officeDocument/2006/relationships/image" Target="../media/image59.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notesSlide" Target="../notesSlides/notesSlide21.xml"/><Relationship Id="rId7" Type="http://schemas.openxmlformats.org/officeDocument/2006/relationships/image" Target="../media/image61.jpeg"/><Relationship Id="rId2" Type="http://schemas.openxmlformats.org/officeDocument/2006/relationships/slideLayout" Target="../slideLayouts/slideLayout25.xml"/><Relationship Id="rId1" Type="http://schemas.openxmlformats.org/officeDocument/2006/relationships/themeOverride" Target="../theme/themeOverride20.xml"/><Relationship Id="rId6" Type="http://schemas.openxmlformats.org/officeDocument/2006/relationships/image" Target="../media/image60.jpeg"/><Relationship Id="rId5" Type="http://schemas.openxmlformats.org/officeDocument/2006/relationships/hyperlink" Target="http://plantnet.rbgsyd.nsw.gov.au/cgi-bin/NSWfl.pl?page=nswfl&amp;photo=28&amp;file=47/991/Typha%20orientalis%20flower%20620.JPG" TargetMode="External"/><Relationship Id="rId4" Type="http://schemas.openxmlformats.org/officeDocument/2006/relationships/image" Target="../media/image5.png"/><Relationship Id="rId9"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themeOverride" Target="../theme/themeOverride2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xml"/><Relationship Id="rId1" Type="http://schemas.openxmlformats.org/officeDocument/2006/relationships/themeOverride" Target="../theme/themeOverride2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5.xml"/><Relationship Id="rId1" Type="http://schemas.openxmlformats.org/officeDocument/2006/relationships/themeOverride" Target="../theme/themeOverride23.xml"/><Relationship Id="rId5" Type="http://schemas.openxmlformats.org/officeDocument/2006/relationships/image" Target="../media/image68.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notesSlide" Target="../notesSlides/notesSlide25.xml"/><Relationship Id="rId7" Type="http://schemas.openxmlformats.org/officeDocument/2006/relationships/image" Target="../media/image71.jpeg"/><Relationship Id="rId2" Type="http://schemas.openxmlformats.org/officeDocument/2006/relationships/slideLayout" Target="../slideLayouts/slideLayout25.xml"/><Relationship Id="rId1" Type="http://schemas.openxmlformats.org/officeDocument/2006/relationships/themeOverride" Target="../theme/themeOverride24.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audio" Target="../media/media1.mp3"/><Relationship Id="rId7" Type="http://schemas.openxmlformats.org/officeDocument/2006/relationships/image" Target="../media/image73.jpeg"/><Relationship Id="rId2" Type="http://schemas.microsoft.com/office/2007/relationships/media" Target="../media/media1.mp3"/><Relationship Id="rId1" Type="http://schemas.openxmlformats.org/officeDocument/2006/relationships/themeOverride" Target="../theme/themeOverride25.xml"/><Relationship Id="rId6" Type="http://schemas.openxmlformats.org/officeDocument/2006/relationships/image" Target="../media/image5.png"/><Relationship Id="rId5" Type="http://schemas.openxmlformats.org/officeDocument/2006/relationships/notesSlide" Target="../notesSlides/notesSlide26.xml"/><Relationship Id="rId4"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5.xml"/><Relationship Id="rId1" Type="http://schemas.openxmlformats.org/officeDocument/2006/relationships/themeOverride" Target="../theme/themeOverride26.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5.xml"/><Relationship Id="rId1" Type="http://schemas.openxmlformats.org/officeDocument/2006/relationships/themeOverride" Target="../theme/themeOverride27.xml"/><Relationship Id="rId5" Type="http://schemas.openxmlformats.org/officeDocument/2006/relationships/image" Target="../media/image77.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25.xml"/><Relationship Id="rId1" Type="http://schemas.openxmlformats.org/officeDocument/2006/relationships/themeOverride" Target="../theme/themeOverride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5.xml"/><Relationship Id="rId1" Type="http://schemas.openxmlformats.org/officeDocument/2006/relationships/themeOverride" Target="../theme/themeOverride28.xml"/><Relationship Id="rId5" Type="http://schemas.openxmlformats.org/officeDocument/2006/relationships/image" Target="../media/image78.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5.xml"/><Relationship Id="rId1" Type="http://schemas.openxmlformats.org/officeDocument/2006/relationships/themeOverride" Target="../theme/themeOverride29.xml"/><Relationship Id="rId5" Type="http://schemas.openxmlformats.org/officeDocument/2006/relationships/image" Target="../media/image79.jpe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5.xml"/><Relationship Id="rId1" Type="http://schemas.openxmlformats.org/officeDocument/2006/relationships/themeOverride" Target="../theme/themeOverride30.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82.png"/><Relationship Id="rId2" Type="http://schemas.openxmlformats.org/officeDocument/2006/relationships/slideLayout" Target="../slideLayouts/slideLayout25.xml"/><Relationship Id="rId1" Type="http://schemas.openxmlformats.org/officeDocument/2006/relationships/themeOverride" Target="../theme/themeOverride31.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notesSlide" Target="../notesSlides/notesSlide33.xml"/><Relationship Id="rId7" Type="http://schemas.openxmlformats.org/officeDocument/2006/relationships/image" Target="../media/image85.jpeg"/><Relationship Id="rId2" Type="http://schemas.openxmlformats.org/officeDocument/2006/relationships/slideLayout" Target="../slideLayouts/slideLayout25.xml"/><Relationship Id="rId1" Type="http://schemas.openxmlformats.org/officeDocument/2006/relationships/themeOverride" Target="../theme/themeOverride32.xml"/><Relationship Id="rId6" Type="http://schemas.openxmlformats.org/officeDocument/2006/relationships/image" Target="../media/image84.jpeg"/><Relationship Id="rId5" Type="http://schemas.openxmlformats.org/officeDocument/2006/relationships/image" Target="../media/image83.jpeg"/><Relationship Id="rId10" Type="http://schemas.openxmlformats.org/officeDocument/2006/relationships/image" Target="../media/image88.jpeg"/><Relationship Id="rId4" Type="http://schemas.openxmlformats.org/officeDocument/2006/relationships/image" Target="../media/image5.png"/><Relationship Id="rId9" Type="http://schemas.openxmlformats.org/officeDocument/2006/relationships/image" Target="../media/image87.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5.xml"/><Relationship Id="rId1" Type="http://schemas.openxmlformats.org/officeDocument/2006/relationships/themeOverride" Target="../theme/themeOverride33.xml"/><Relationship Id="rId5" Type="http://schemas.openxmlformats.org/officeDocument/2006/relationships/image" Target="../media/image8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jpeg"/><Relationship Id="rId2" Type="http://schemas.openxmlformats.org/officeDocument/2006/relationships/slideLayout" Target="../slideLayouts/slideLayout25.xml"/><Relationship Id="rId1" Type="http://schemas.openxmlformats.org/officeDocument/2006/relationships/themeOverride" Target="../theme/themeOverride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jpeg"/><Relationship Id="rId2" Type="http://schemas.openxmlformats.org/officeDocument/2006/relationships/slideLayout" Target="../slideLayouts/slideLayout25.xml"/><Relationship Id="rId1" Type="http://schemas.openxmlformats.org/officeDocument/2006/relationships/themeOverride" Target="../theme/themeOverride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notesSlide" Target="../notesSlides/notesSlide5.xml"/><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slideLayout" Target="../slideLayouts/slideLayout25.xml"/><Relationship Id="rId1" Type="http://schemas.openxmlformats.org/officeDocument/2006/relationships/themeOverride" Target="../theme/themeOverride4.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hemeOverride" Target="../theme/themeOverride5.xml"/><Relationship Id="rId5" Type="http://schemas.openxmlformats.org/officeDocument/2006/relationships/image" Target="../media/image27.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hemeOverride" Target="../theme/themeOverride6.xml"/><Relationship Id="rId5" Type="http://schemas.openxmlformats.org/officeDocument/2006/relationships/image" Target="../media/image28.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hemeOverride" Target="../theme/themeOverride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150137 Powerpoint BIODIVERSITY_01_save as 150 RGB HR jpg-1.jpg"/>
          <p:cNvPicPr>
            <a:picLocks noChangeAspect="1"/>
          </p:cNvPicPr>
          <p:nvPr/>
        </p:nvPicPr>
        <p:blipFill>
          <a:blip r:embed="rId2"/>
          <a:stretch>
            <a:fillRect/>
          </a:stretch>
        </p:blipFill>
        <p:spPr>
          <a:xfrm>
            <a:off x="0" y="0"/>
            <a:ext cx="9146438" cy="6881957"/>
          </a:xfrm>
          <a:prstGeom prst="rect">
            <a:avLst/>
          </a:prstGeom>
        </p:spPr>
      </p:pic>
    </p:spTree>
    <p:extLst>
      <p:ext uri="{BB962C8B-B14F-4D97-AF65-F5344CB8AC3E}">
        <p14:creationId xmlns:p14="http://schemas.microsoft.com/office/powerpoint/2010/main" val="1079815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pPr>
              <a:buNone/>
            </a:pPr>
            <a:endParaRPr lang="en-US" sz="1200" dirty="0" smtClean="0">
              <a:solidFill>
                <a:schemeClr val="tx1"/>
              </a:solidFill>
            </a:endParaRPr>
          </a:p>
          <a:p>
            <a:pPr>
              <a:buNone/>
            </a:pPr>
            <a:r>
              <a:rPr lang="en-AU" sz="1800" dirty="0" smtClean="0">
                <a:solidFill>
                  <a:schemeClr val="tx1"/>
                </a:solidFill>
              </a:rPr>
              <a:t>All this activity created different landscapes around </a:t>
            </a:r>
            <a:r>
              <a:rPr lang="en-AU" sz="1800" dirty="0" smtClean="0">
                <a:solidFill>
                  <a:schemeClr val="tx1"/>
                </a:solidFill>
              </a:rPr>
              <a:t>Maribyrnong:</a:t>
            </a:r>
            <a:endParaRPr lang="en-AU" sz="1800" dirty="0" smtClean="0">
              <a:solidFill>
                <a:schemeClr val="tx1"/>
              </a:solidFill>
            </a:endParaRPr>
          </a:p>
          <a:p>
            <a:r>
              <a:rPr lang="en-AU" sz="1800" dirty="0" smtClean="0">
                <a:solidFill>
                  <a:schemeClr val="tx1"/>
                </a:solidFill>
              </a:rPr>
              <a:t>Flat Plains – usually with hardly any trees, but lots of grasses and wildflowers</a:t>
            </a:r>
          </a:p>
          <a:p>
            <a:r>
              <a:rPr lang="en-AU" sz="1800" dirty="0" smtClean="0">
                <a:solidFill>
                  <a:schemeClr val="tx1"/>
                </a:solidFill>
              </a:rPr>
              <a:t>Steep slopes  called ‘escarpments’  -  with grass and sometimes trees and shrubs</a:t>
            </a:r>
          </a:p>
          <a:p>
            <a:r>
              <a:rPr lang="en-AU" sz="1800" dirty="0" smtClean="0">
                <a:solidFill>
                  <a:schemeClr val="tx1"/>
                </a:solidFill>
              </a:rPr>
              <a:t>Rivers and Wetlands – with water, trees, and reeds</a:t>
            </a:r>
          </a:p>
          <a:p>
            <a:pPr>
              <a:buNone/>
            </a:pPr>
            <a:endParaRPr lang="en-AU" sz="1800" dirty="0" smtClean="0">
              <a:solidFill>
                <a:schemeClr val="tx1"/>
              </a:solidFill>
            </a:endParaRPr>
          </a:p>
          <a:p>
            <a:pPr marL="0">
              <a:buNone/>
            </a:pPr>
            <a:r>
              <a:rPr lang="en-AU" sz="1800" dirty="0" smtClean="0">
                <a:solidFill>
                  <a:schemeClr val="tx1"/>
                </a:solidFill>
              </a:rPr>
              <a:t>A different set of plants and animals live in each of these landscapes. These plants and animals, the landscape and the weather together form an “Ecosystem”. </a:t>
            </a:r>
          </a:p>
          <a:p>
            <a:endParaRPr lang="en-AU" sz="1800" dirty="0" smtClean="0"/>
          </a:p>
          <a:p>
            <a:endParaRPr lang="en-AU" sz="1800" dirty="0" smtClean="0"/>
          </a:p>
          <a:p>
            <a:endParaRPr lang="en-US" sz="1800" dirty="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How was our local environment formed?</a:t>
            </a:r>
            <a:r>
              <a:rPr lang="en-US" dirty="0">
                <a:solidFill>
                  <a:schemeClr val="tx1"/>
                </a:solidFill>
              </a:rPr>
              <a:t/>
            </a:r>
            <a:br>
              <a:rPr lang="en-US" dirty="0">
                <a:solidFill>
                  <a:schemeClr val="tx1"/>
                </a:solidFill>
              </a:rPr>
            </a:br>
            <a:endParaRPr lang="en-US" dirty="0">
              <a:solidFill>
                <a:schemeClr val="tx1"/>
              </a:solidFill>
            </a:endParaRPr>
          </a:p>
        </p:txBody>
      </p:sp>
      <p:pic>
        <p:nvPicPr>
          <p:cNvPr id="10" name="Picture 2" descr="I:\Operations\Env Dept\Conservation\CA Site Photos\Wetlands\Furlong Road 9.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643570" y="4786322"/>
            <a:ext cx="1850816" cy="1382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786182" y="4786322"/>
            <a:ext cx="922050" cy="138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85786" y="4786322"/>
            <a:ext cx="2071702" cy="138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pPr marL="0" indent="0">
              <a:buNone/>
            </a:pPr>
            <a:r>
              <a:rPr lang="en-AU" sz="2200" b="1" dirty="0">
                <a:solidFill>
                  <a:schemeClr val="tx1"/>
                </a:solidFill>
              </a:rPr>
              <a:t>All living and non-living </a:t>
            </a:r>
            <a:r>
              <a:rPr lang="en-AU" sz="2200" b="1" dirty="0" smtClean="0">
                <a:solidFill>
                  <a:schemeClr val="tx1"/>
                </a:solidFill>
              </a:rPr>
              <a:t>things in </a:t>
            </a:r>
            <a:r>
              <a:rPr lang="en-AU" sz="2200" b="1" dirty="0">
                <a:solidFill>
                  <a:schemeClr val="tx1"/>
                </a:solidFill>
              </a:rPr>
              <a:t>a particular area and </a:t>
            </a:r>
            <a:r>
              <a:rPr lang="en-AU" sz="2200" b="1" dirty="0" smtClean="0">
                <a:solidFill>
                  <a:schemeClr val="tx1"/>
                </a:solidFill>
              </a:rPr>
              <a:t>their interactions</a:t>
            </a:r>
            <a:r>
              <a:rPr lang="en-AU" sz="2200" b="1" dirty="0">
                <a:solidFill>
                  <a:schemeClr val="tx1"/>
                </a:solidFill>
              </a:rPr>
              <a:t>. This </a:t>
            </a:r>
            <a:r>
              <a:rPr lang="en-AU" sz="2200" b="1" dirty="0" smtClean="0">
                <a:solidFill>
                  <a:schemeClr val="tx1"/>
                </a:solidFill>
              </a:rPr>
              <a:t>includes plants</a:t>
            </a:r>
            <a:r>
              <a:rPr lang="en-AU" sz="2200" b="1" dirty="0">
                <a:solidFill>
                  <a:schemeClr val="tx1"/>
                </a:solidFill>
              </a:rPr>
              <a:t>, animals, weather </a:t>
            </a:r>
            <a:r>
              <a:rPr lang="en-AU" sz="2200" b="1" dirty="0" smtClean="0">
                <a:solidFill>
                  <a:schemeClr val="tx1"/>
                </a:solidFill>
              </a:rPr>
              <a:t>and soil </a:t>
            </a:r>
            <a:r>
              <a:rPr lang="en-AU" sz="2200" b="1" dirty="0">
                <a:solidFill>
                  <a:schemeClr val="tx1"/>
                </a:solidFill>
              </a:rPr>
              <a:t>type</a:t>
            </a:r>
            <a:r>
              <a:rPr lang="en-AU" sz="2200" b="1" dirty="0" smtClean="0">
                <a:solidFill>
                  <a:schemeClr val="tx1"/>
                </a:solidFill>
              </a:rPr>
              <a:t>.</a:t>
            </a:r>
          </a:p>
          <a:p>
            <a:pPr marL="0" indent="0">
              <a:buNone/>
            </a:pPr>
            <a:r>
              <a:rPr lang="en-US" sz="1800" dirty="0" smtClean="0">
                <a:solidFill>
                  <a:schemeClr val="tx1"/>
                </a:solidFill>
              </a:rPr>
              <a:t>Australia is made of hundreds of general ecosystems. In each general ecosystem there are many more smaller, specific ecosystems.</a:t>
            </a:r>
          </a:p>
          <a:p>
            <a:pPr marL="0" indent="0">
              <a:buNone/>
            </a:pPr>
            <a:endParaRPr lang="en-US" sz="1800" dirty="0" smtClean="0">
              <a:solidFill>
                <a:schemeClr val="tx1"/>
              </a:solidFill>
            </a:endParaRPr>
          </a:p>
          <a:p>
            <a:pPr marL="0" indent="0">
              <a:buNone/>
            </a:pPr>
            <a:r>
              <a:rPr lang="en-US" sz="1800" dirty="0" smtClean="0">
                <a:solidFill>
                  <a:schemeClr val="tx1"/>
                </a:solidFill>
              </a:rPr>
              <a:t>The general broad ecosystems found in </a:t>
            </a:r>
            <a:r>
              <a:rPr lang="en-US" sz="1800" dirty="0" err="1" smtClean="0">
                <a:solidFill>
                  <a:schemeClr val="tx1"/>
                </a:solidFill>
              </a:rPr>
              <a:t>Maribyrnong</a:t>
            </a:r>
            <a:endParaRPr lang="en-US" sz="1800" dirty="0" smtClean="0">
              <a:solidFill>
                <a:schemeClr val="tx1"/>
              </a:solidFill>
            </a:endParaRPr>
          </a:p>
          <a:p>
            <a:pPr lvl="1">
              <a:buFont typeface="+mj-lt"/>
              <a:buAutoNum type="arabicPeriod"/>
            </a:pPr>
            <a:r>
              <a:rPr lang="en-AU" sz="1800" dirty="0" smtClean="0">
                <a:solidFill>
                  <a:schemeClr val="tx1"/>
                </a:solidFill>
              </a:rPr>
              <a:t>Grassland ecosystems </a:t>
            </a:r>
          </a:p>
          <a:p>
            <a:pPr lvl="1">
              <a:buFont typeface="+mj-lt"/>
              <a:buAutoNum type="arabicPeriod"/>
            </a:pPr>
            <a:r>
              <a:rPr lang="en-AU" sz="1800" dirty="0" smtClean="0">
                <a:solidFill>
                  <a:schemeClr val="tx1"/>
                </a:solidFill>
              </a:rPr>
              <a:t>Escarpment </a:t>
            </a:r>
            <a:r>
              <a:rPr lang="en-AU" sz="1800" dirty="0" err="1" smtClean="0">
                <a:solidFill>
                  <a:schemeClr val="tx1"/>
                </a:solidFill>
              </a:rPr>
              <a:t>shrublands</a:t>
            </a:r>
            <a:r>
              <a:rPr lang="en-AU" sz="1800" dirty="0" smtClean="0">
                <a:solidFill>
                  <a:schemeClr val="tx1"/>
                </a:solidFill>
              </a:rPr>
              <a:t> </a:t>
            </a:r>
          </a:p>
          <a:p>
            <a:pPr lvl="1">
              <a:buFont typeface="+mj-lt"/>
              <a:buAutoNum type="arabicPeriod"/>
            </a:pPr>
            <a:r>
              <a:rPr lang="en-AU" sz="1800" dirty="0" smtClean="0">
                <a:solidFill>
                  <a:schemeClr val="tx1"/>
                </a:solidFill>
              </a:rPr>
              <a:t>Riparian (River) flats</a:t>
            </a:r>
          </a:p>
          <a:p>
            <a:endParaRPr lang="en-AU" sz="1800" dirty="0" smtClean="0"/>
          </a:p>
          <a:p>
            <a:endParaRPr lang="en-US" sz="1800" dirty="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pPr>
              <a:spcBef>
                <a:spcPct val="20000"/>
              </a:spcBef>
            </a:pPr>
            <a:r>
              <a:rPr lang="en-US" sz="2800" b="1" dirty="0" smtClean="0">
                <a:solidFill>
                  <a:srgbClr val="2C5A00"/>
                </a:solidFill>
              </a:rPr>
              <a:t>What is an ecosystem?</a:t>
            </a:r>
            <a:r>
              <a:rPr lang="en-US" dirty="0">
                <a:solidFill>
                  <a:schemeClr val="tx1"/>
                </a:solidFill>
              </a:rPr>
              <a:t/>
            </a:r>
            <a:br>
              <a:rPr lang="en-US" dirty="0">
                <a:solidFill>
                  <a:schemeClr val="tx1"/>
                </a:solidFill>
              </a:rPr>
            </a:br>
            <a:endParaRPr lang="en-US" sz="1800" dirty="0">
              <a:solidFill>
                <a:srgbClr val="002A5C"/>
              </a:solidFill>
              <a:latin typeface="+mn-lt"/>
              <a:ea typeface="+mn-ea"/>
              <a:cs typeface="+mn-cs"/>
            </a:endParaRPr>
          </a:p>
        </p:txBody>
      </p:sp>
      <p:pic>
        <p:nvPicPr>
          <p:cNvPr id="10" name="Picture 2" descr="I:\Operations\Env Dept\Conservation\CA Site Photos\Wetlands\Furlong Road 9.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253588" y="5085184"/>
            <a:ext cx="1850816" cy="1382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396200" y="5085184"/>
            <a:ext cx="922050" cy="138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95804" y="5085184"/>
            <a:ext cx="2071702" cy="138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pPr marL="0" indent="0">
              <a:buNone/>
            </a:pPr>
            <a:r>
              <a:rPr lang="en-AU" sz="1800" dirty="0" smtClean="0">
                <a:solidFill>
                  <a:schemeClr val="tx1"/>
                </a:solidFill>
              </a:rPr>
              <a:t>We have very special grasslands in </a:t>
            </a:r>
            <a:r>
              <a:rPr lang="en-AU" sz="1800" dirty="0" smtClean="0">
                <a:solidFill>
                  <a:schemeClr val="tx1"/>
                </a:solidFill>
              </a:rPr>
              <a:t>Maribyrnong</a:t>
            </a:r>
            <a:r>
              <a:rPr lang="en-AU" sz="1800" dirty="0" smtClean="0">
                <a:solidFill>
                  <a:schemeClr val="tx1"/>
                </a:solidFill>
              </a:rPr>
              <a:t>. </a:t>
            </a:r>
            <a:r>
              <a:rPr lang="en-AU" sz="1800" dirty="0" smtClean="0">
                <a:solidFill>
                  <a:schemeClr val="tx1"/>
                </a:solidFill>
              </a:rPr>
              <a:t>They are called  </a:t>
            </a:r>
            <a:r>
              <a:rPr lang="en-AU" sz="1800" b="1" dirty="0" smtClean="0">
                <a:solidFill>
                  <a:schemeClr val="tx1"/>
                </a:solidFill>
              </a:rPr>
              <a:t>Grasslands of the Victorian Volcanic Plain. </a:t>
            </a:r>
          </a:p>
          <a:p>
            <a:pPr marL="0" indent="0">
              <a:buNone/>
            </a:pPr>
            <a:r>
              <a:rPr lang="en-AU" sz="1800" dirty="0" smtClean="0">
                <a:solidFill>
                  <a:schemeClr val="tx1"/>
                </a:solidFill>
              </a:rPr>
              <a:t>Before European Settlement these grasslands covered much of Victoria – now there is less than 5% left!</a:t>
            </a:r>
          </a:p>
          <a:p>
            <a:pPr marL="0" indent="0">
              <a:buNone/>
            </a:pPr>
            <a:endParaRPr lang="en-AU" sz="1800" dirty="0" smtClean="0">
              <a:solidFill>
                <a:schemeClr val="tx1"/>
              </a:solidFill>
            </a:endParaRPr>
          </a:p>
          <a:p>
            <a:pPr marL="0" indent="0">
              <a:buNone/>
            </a:pPr>
            <a:r>
              <a:rPr lang="en-AU" sz="1800" dirty="0" smtClean="0">
                <a:solidFill>
                  <a:schemeClr val="tx1"/>
                </a:solidFill>
              </a:rPr>
              <a:t>They are considered Critically Endangered which means they are in danger of extinction.</a:t>
            </a:r>
            <a:endParaRPr lang="en-US" sz="1800" dirty="0" smtClean="0">
              <a:solidFill>
                <a:schemeClr val="tx1"/>
              </a:solidFill>
            </a:endParaRPr>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pPr>
              <a:spcBef>
                <a:spcPct val="20000"/>
              </a:spcBef>
            </a:pPr>
            <a:r>
              <a:rPr lang="en-US" sz="2800" b="1" dirty="0" smtClean="0">
                <a:solidFill>
                  <a:srgbClr val="2C5A00"/>
                </a:solidFill>
              </a:rPr>
              <a:t>Ecosystem - Grasslands</a:t>
            </a:r>
            <a:r>
              <a:rPr lang="en-US" dirty="0">
                <a:solidFill>
                  <a:schemeClr val="tx1"/>
                </a:solidFill>
              </a:rPr>
              <a:t/>
            </a:r>
            <a:br>
              <a:rPr lang="en-US" dirty="0">
                <a:solidFill>
                  <a:schemeClr val="tx1"/>
                </a:solidFill>
              </a:rPr>
            </a:br>
            <a:endParaRPr lang="en-US" sz="1800" dirty="0">
              <a:solidFill>
                <a:srgbClr val="002A5C"/>
              </a:solidFill>
              <a:latin typeface="+mn-lt"/>
              <a:ea typeface="+mn-ea"/>
              <a:cs typeface="+mn-cs"/>
            </a:endParaRPr>
          </a:p>
        </p:txBody>
      </p:sp>
      <p:pic>
        <p:nvPicPr>
          <p:cNvPr id="378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56" y="4484295"/>
            <a:ext cx="2448272" cy="163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3955098"/>
            <a:ext cx="1441825"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5" y="4484295"/>
            <a:ext cx="2448495" cy="163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r>
              <a:rPr lang="en-AU" sz="1800" dirty="0" smtClean="0">
                <a:solidFill>
                  <a:schemeClr val="tx1"/>
                </a:solidFill>
              </a:rPr>
              <a:t>Grasslands usually don’t have any trees ( sometimes there is one or two)</a:t>
            </a:r>
          </a:p>
          <a:p>
            <a:r>
              <a:rPr lang="en-AU" sz="1800" dirty="0" smtClean="0">
                <a:solidFill>
                  <a:schemeClr val="tx1"/>
                </a:solidFill>
              </a:rPr>
              <a:t>There are many different types of grasses, but also lots of wildflowers and orchids</a:t>
            </a:r>
          </a:p>
          <a:p>
            <a:r>
              <a:rPr lang="en-AU" sz="1800" dirty="0" smtClean="0">
                <a:solidFill>
                  <a:schemeClr val="tx1"/>
                </a:solidFill>
              </a:rPr>
              <a:t>Reptiles, mammals, birds and insects live in grasslands</a:t>
            </a:r>
          </a:p>
          <a:p>
            <a:r>
              <a:rPr lang="en-AU" sz="1800" dirty="0" smtClean="0">
                <a:solidFill>
                  <a:schemeClr val="tx1"/>
                </a:solidFill>
              </a:rPr>
              <a:t>In the summer, sometimes the soil cracks – this is a nice cool place for reptiles and insects  to shelter from the hot sun.</a:t>
            </a:r>
          </a:p>
          <a:p>
            <a:pPr>
              <a:buNone/>
            </a:pPr>
            <a:endParaRPr lang="en-AU" sz="1800" dirty="0" smtClean="0"/>
          </a:p>
          <a:p>
            <a:endParaRPr lang="en-AU" sz="1800" dirty="0" smtClean="0"/>
          </a:p>
          <a:p>
            <a:endParaRPr lang="en-US" sz="1800" dirty="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 - Grasslands</a:t>
            </a:r>
            <a:r>
              <a:rPr lang="en-US" dirty="0">
                <a:solidFill>
                  <a:schemeClr val="tx1"/>
                </a:solidFill>
              </a:rPr>
              <a:t/>
            </a:r>
            <a:br>
              <a:rPr lang="en-US" dirty="0">
                <a:solidFill>
                  <a:schemeClr val="tx1"/>
                </a:solidFill>
              </a:rPr>
            </a:br>
            <a:endParaRPr lang="en-US" dirty="0">
              <a:solidFill>
                <a:schemeClr val="tx1"/>
              </a:solidFill>
            </a:endParaRPr>
          </a:p>
        </p:txBody>
      </p:sp>
      <p:pic>
        <p:nvPicPr>
          <p:cNvPr id="8" name="Picture 2"/>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a:xfrm>
            <a:off x="2636585" y="3959801"/>
            <a:ext cx="3060495" cy="2284864"/>
          </a:xfrm>
          <a:prstGeom prst="rect">
            <a:avLst/>
          </a:prstGeom>
          <a:noFill/>
        </p:spPr>
      </p:pic>
      <p:pic>
        <p:nvPicPr>
          <p:cNvPr id="9" name="Picture 4"/>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94154" y="4015247"/>
            <a:ext cx="1035348" cy="138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2" descr="I:\Operations\Env Dept\Conservation\CA Site Photos\grasslands\Isabella Williams Feb 08 02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544"/>
          <a:stretch/>
        </p:blipFill>
        <p:spPr bwMode="auto">
          <a:xfrm rot="5400000">
            <a:off x="1582424" y="5362738"/>
            <a:ext cx="982243" cy="8591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onvolvulus erubescens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1467983" y="4436603"/>
            <a:ext cx="1035154" cy="690395"/>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3" name="Picture 6" descr="Ptilotus spathulatus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a:xfrm>
            <a:off x="6384034" y="5516898"/>
            <a:ext cx="1047623" cy="766553"/>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4" name="Picture 6" descr="Wahenbergia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a:xfrm>
            <a:off x="7459785" y="4015247"/>
            <a:ext cx="1144558" cy="640433"/>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5" name="Picture 6" descr="Velleia paradoxa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6994696" y="4733364"/>
            <a:ext cx="1037368" cy="691958"/>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3993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04487" y="4015247"/>
            <a:ext cx="951413" cy="143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4663" y="5602851"/>
            <a:ext cx="963320" cy="6418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pPr>
              <a:buNone/>
            </a:pPr>
            <a:r>
              <a:rPr lang="en-AU" sz="3600" b="1" dirty="0" smtClean="0">
                <a:solidFill>
                  <a:schemeClr val="tx1"/>
                </a:solidFill>
              </a:rPr>
              <a:t>Kangaroo Grass and Wallaby Grass</a:t>
            </a:r>
          </a:p>
          <a:p>
            <a:pPr marL="0" indent="0">
              <a:buNone/>
            </a:pPr>
            <a:r>
              <a:rPr lang="en-AU" sz="1800" dirty="0" smtClean="0">
                <a:solidFill>
                  <a:schemeClr val="tx1"/>
                </a:solidFill>
              </a:rPr>
              <a:t>Grasses may not be as big as trees, but they are just as important – they provide food for mammals like Kangaroos and Wallabies as well as insects. They provide shade and shelter for lizards and snakes. They help bind the soil together to prevent erosion.</a:t>
            </a:r>
          </a:p>
          <a:p>
            <a:pPr marL="0" indent="0">
              <a:buNone/>
            </a:pPr>
            <a:endParaRPr lang="en-AU" sz="1800" dirty="0" smtClean="0">
              <a:solidFill>
                <a:schemeClr val="tx1"/>
              </a:solidFill>
            </a:endParaRPr>
          </a:p>
          <a:p>
            <a:pPr marL="0" indent="0">
              <a:buNone/>
            </a:pPr>
            <a:r>
              <a:rPr lang="en-AU" sz="1800" dirty="0" smtClean="0">
                <a:solidFill>
                  <a:schemeClr val="tx1"/>
                </a:solidFill>
              </a:rPr>
              <a:t>Can you imagine how dusty it would be in summer if there wasn’t any grass to protect the soil from the wind?</a:t>
            </a:r>
          </a:p>
          <a:p>
            <a:pPr>
              <a:buNone/>
            </a:pPr>
            <a:endParaRPr lang="en-AU" sz="1800" b="1" dirty="0" smtClean="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Ecosystems - Grasslands</a:t>
            </a:r>
            <a:r>
              <a:rPr lang="en-US" dirty="0">
                <a:solidFill>
                  <a:schemeClr val="tx1"/>
                </a:solidFill>
              </a:rPr>
              <a:t/>
            </a:r>
            <a:br>
              <a:rPr lang="en-US" dirty="0">
                <a:solidFill>
                  <a:schemeClr val="tx1"/>
                </a:solidFill>
              </a:rPr>
            </a:br>
            <a:endParaRPr lang="en-US" dirty="0">
              <a:solidFill>
                <a:schemeClr val="tx1"/>
              </a:solidFill>
            </a:endParaRPr>
          </a:p>
        </p:txBody>
      </p:sp>
      <p:pic>
        <p:nvPicPr>
          <p:cNvPr id="5" name="Picture 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68300" y="4734601"/>
            <a:ext cx="1035348" cy="138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2"/>
          <p:cNvPicPr>
            <a:picLocks noChangeAspect="1" noChangeArrowheads="1"/>
          </p:cNvPicPr>
          <p:nvPr/>
        </p:nvPicPr>
        <p:blipFill>
          <a:blip r:embed="rId6" cstate="screen">
            <a:extLst>
              <a:ext uri="{28A0092B-C50C-407E-A947-70E740481C1C}">
                <a14:useLocalDpi xmlns:a14="http://schemas.microsoft.com/office/drawing/2010/main" val="0"/>
              </a:ext>
            </a:extLst>
          </a:blip>
          <a:stretch>
            <a:fillRect/>
          </a:stretch>
        </p:blipFill>
        <p:spPr>
          <a:xfrm>
            <a:off x="1619672" y="4506562"/>
            <a:ext cx="2169933" cy="1620000"/>
          </a:xfrm>
          <a:prstGeom prst="rect">
            <a:avLst/>
          </a:prstGeom>
          <a:noFill/>
        </p:spPr>
      </p:pic>
      <p:pic>
        <p:nvPicPr>
          <p:cNvPr id="4096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936" y="4506562"/>
            <a:ext cx="2432062"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3492" y="4744162"/>
            <a:ext cx="915751" cy="138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5410208" cy="3986757"/>
          </a:xfrm>
        </p:spPr>
        <p:txBody>
          <a:bodyPr/>
          <a:lstStyle/>
          <a:p>
            <a:pPr>
              <a:buNone/>
            </a:pPr>
            <a:r>
              <a:rPr lang="en-AU" sz="3600" b="1" dirty="0" smtClean="0">
                <a:solidFill>
                  <a:schemeClr val="tx1"/>
                </a:solidFill>
              </a:rPr>
              <a:t>Sunshine Orchid</a:t>
            </a:r>
          </a:p>
          <a:p>
            <a:pPr marL="0">
              <a:buNone/>
            </a:pPr>
            <a:r>
              <a:rPr lang="en-AU" sz="1800" dirty="0" smtClean="0">
                <a:solidFill>
                  <a:schemeClr val="tx1"/>
                </a:solidFill>
              </a:rPr>
              <a:t>This beautiful orchid was thought to be extinct until some plants were found in 2000.</a:t>
            </a:r>
          </a:p>
          <a:p>
            <a:pPr marL="0">
              <a:buNone/>
            </a:pPr>
            <a:endParaRPr lang="en-AU" sz="1800" dirty="0" smtClean="0">
              <a:solidFill>
                <a:schemeClr val="tx1"/>
              </a:solidFill>
            </a:endParaRPr>
          </a:p>
          <a:p>
            <a:pPr marL="0">
              <a:buNone/>
            </a:pPr>
            <a:r>
              <a:rPr lang="en-AU" sz="1800" dirty="0" smtClean="0">
                <a:solidFill>
                  <a:schemeClr val="tx1"/>
                </a:solidFill>
              </a:rPr>
              <a:t>There was once so many orchids in some areas of </a:t>
            </a:r>
            <a:r>
              <a:rPr lang="en-AU" sz="1800" dirty="0" smtClean="0">
                <a:solidFill>
                  <a:schemeClr val="tx1"/>
                </a:solidFill>
              </a:rPr>
              <a:t>Maribyrnong</a:t>
            </a:r>
            <a:r>
              <a:rPr lang="en-AU" sz="1800" dirty="0" smtClean="0">
                <a:solidFill>
                  <a:schemeClr val="tx1"/>
                </a:solidFill>
              </a:rPr>
              <a:t> </a:t>
            </a:r>
            <a:r>
              <a:rPr lang="en-AU" sz="1800" dirty="0" smtClean="0">
                <a:solidFill>
                  <a:schemeClr val="tx1"/>
                </a:solidFill>
              </a:rPr>
              <a:t>that it was called “Snow in the Fields” because the white flowers looked like snow.</a:t>
            </a:r>
          </a:p>
          <a:p>
            <a:pPr marL="0">
              <a:buNone/>
            </a:pPr>
            <a:endParaRPr lang="en-AU" sz="1800" dirty="0" smtClean="0">
              <a:solidFill>
                <a:schemeClr val="tx1"/>
              </a:solidFill>
            </a:endParaRPr>
          </a:p>
          <a:p>
            <a:pPr marL="0">
              <a:buNone/>
            </a:pPr>
            <a:r>
              <a:rPr lang="en-AU" sz="1800" dirty="0" smtClean="0">
                <a:solidFill>
                  <a:schemeClr val="tx1"/>
                </a:solidFill>
              </a:rPr>
              <a:t>There is now only 30 known plants in the wild, but luckily Melbourne Zoo, the Royal Botanical Gardens and others are working hard to grow the orchid from seed and plant it in the wild.</a:t>
            </a:r>
          </a:p>
          <a:p>
            <a:pPr>
              <a:buNone/>
            </a:pPr>
            <a:endParaRPr lang="en-AU" sz="1800" dirty="0" smtClean="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Ecosystems - Grasslands</a:t>
            </a:r>
            <a:r>
              <a:rPr lang="en-US" dirty="0">
                <a:solidFill>
                  <a:schemeClr val="tx1"/>
                </a:solidFill>
              </a:rPr>
              <a:t/>
            </a:r>
            <a:br>
              <a:rPr lang="en-US" dirty="0">
                <a:solidFill>
                  <a:schemeClr val="tx1"/>
                </a:solidFill>
              </a:rPr>
            </a:br>
            <a:endParaRPr lang="en-US" dirty="0">
              <a:solidFill>
                <a:schemeClr val="tx1"/>
              </a:solidFill>
            </a:endParaRPr>
          </a:p>
        </p:txBody>
      </p:sp>
      <p:pic>
        <p:nvPicPr>
          <p:cNvPr id="38914" name="Picture 2" descr="I:\Operations\Env Dept\Staff\Martha\Education\Curriculum Development\Powerpoint\Laverton Nth -0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2276872"/>
            <a:ext cx="1916409" cy="3063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pPr>
              <a:buNone/>
            </a:pPr>
            <a:r>
              <a:rPr lang="en-AU" sz="3600" b="1" dirty="0" smtClean="0">
                <a:solidFill>
                  <a:schemeClr val="tx1"/>
                </a:solidFill>
              </a:rPr>
              <a:t>Golden Sun Moth</a:t>
            </a:r>
          </a:p>
          <a:p>
            <a:pPr marL="0">
              <a:buNone/>
            </a:pPr>
            <a:r>
              <a:rPr lang="en-AU" sz="1800" dirty="0" smtClean="0">
                <a:solidFill>
                  <a:schemeClr val="tx1"/>
                </a:solidFill>
              </a:rPr>
              <a:t>This is a special animal found in </a:t>
            </a:r>
            <a:r>
              <a:rPr lang="en-AU" sz="1800" dirty="0" smtClean="0">
                <a:solidFill>
                  <a:schemeClr val="tx1"/>
                </a:solidFill>
              </a:rPr>
              <a:t>Maribyrnong</a:t>
            </a:r>
            <a:r>
              <a:rPr lang="en-AU" sz="1800" dirty="0" smtClean="0">
                <a:solidFill>
                  <a:schemeClr val="tx1"/>
                </a:solidFill>
              </a:rPr>
              <a:t>, </a:t>
            </a:r>
            <a:r>
              <a:rPr lang="en-AU" sz="1800" dirty="0" smtClean="0">
                <a:solidFill>
                  <a:schemeClr val="tx1"/>
                </a:solidFill>
              </a:rPr>
              <a:t>it is Critically Endangered.</a:t>
            </a:r>
          </a:p>
          <a:p>
            <a:pPr marL="0">
              <a:buNone/>
            </a:pPr>
            <a:r>
              <a:rPr lang="en-AU" sz="1800" dirty="0" smtClean="0">
                <a:solidFill>
                  <a:schemeClr val="tx1"/>
                </a:solidFill>
              </a:rPr>
              <a:t>It only eats one type of grass – Wallaby Grass, only comes out in the sun and only lives for a few days as an adult (when it looks like a moth – not a caterpillar).</a:t>
            </a:r>
          </a:p>
          <a:p>
            <a:pPr marL="0">
              <a:buNone/>
            </a:pPr>
            <a:r>
              <a:rPr lang="en-AU" sz="1800" dirty="0" smtClean="0">
                <a:solidFill>
                  <a:schemeClr val="tx1"/>
                </a:solidFill>
              </a:rPr>
              <a:t>The adult doesn’t even eat – it doesn’t have a mouth!</a:t>
            </a:r>
          </a:p>
          <a:p>
            <a:pPr>
              <a:buNone/>
            </a:pPr>
            <a:endParaRPr lang="en-AU" sz="1800" dirty="0" smtClean="0"/>
          </a:p>
          <a:p>
            <a:endParaRPr lang="en-AU" sz="1800" dirty="0" smtClean="0"/>
          </a:p>
          <a:p>
            <a:endParaRPr lang="en-US" sz="1800" dirty="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 - Grasslands</a:t>
            </a:r>
            <a:r>
              <a:rPr lang="en-US" dirty="0">
                <a:solidFill>
                  <a:schemeClr val="tx1"/>
                </a:solidFill>
              </a:rPr>
              <a:t/>
            </a:r>
            <a:br>
              <a:rPr lang="en-US" dirty="0">
                <a:solidFill>
                  <a:schemeClr val="tx1"/>
                </a:solidFill>
              </a:rPr>
            </a:br>
            <a:endParaRPr lang="en-US" dirty="0">
              <a:solidFill>
                <a:schemeClr val="tx1"/>
              </a:solidFill>
            </a:endParaRPr>
          </a:p>
        </p:txBody>
      </p:sp>
      <p:pic>
        <p:nvPicPr>
          <p:cNvPr id="2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2910" y="3929066"/>
            <a:ext cx="3586287" cy="2251070"/>
          </a:xfrm>
          <a:prstGeom prst="rect">
            <a:avLst/>
          </a:prstGeom>
          <a:noFill/>
          <a:ln w="9525">
            <a:noFill/>
            <a:miter lim="800000"/>
            <a:headEnd/>
            <a:tailEnd/>
          </a:ln>
        </p:spPr>
      </p:pic>
      <p:pic>
        <p:nvPicPr>
          <p:cNvPr id="2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14810" y="3929066"/>
            <a:ext cx="2830708" cy="2198047"/>
          </a:xfrm>
          <a:prstGeom prst="rect">
            <a:avLst/>
          </a:prstGeom>
          <a:noFill/>
          <a:ln w="9525">
            <a:noFill/>
            <a:miter lim="800000"/>
            <a:headEnd/>
            <a:tailEnd/>
          </a:ln>
        </p:spPr>
      </p:pic>
      <p:pic>
        <p:nvPicPr>
          <p:cNvPr id="24" name="Picture 4"/>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500958" y="3857628"/>
            <a:ext cx="1143008" cy="15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3619128" cy="819893"/>
          </a:xfrm>
        </p:spPr>
        <p:txBody>
          <a:bodyPr/>
          <a:lstStyle/>
          <a:p>
            <a:pPr>
              <a:buNone/>
            </a:pPr>
            <a:r>
              <a:rPr lang="en-AU" sz="3600" b="1" dirty="0" smtClean="0">
                <a:solidFill>
                  <a:schemeClr val="tx1"/>
                </a:solidFill>
              </a:rPr>
              <a:t>Golden Sun Moth</a:t>
            </a:r>
          </a:p>
          <a:p>
            <a:pPr>
              <a:buNone/>
            </a:pPr>
            <a:endParaRPr lang="en-AU" sz="1800" dirty="0" smtClean="0">
              <a:solidFill>
                <a:schemeClr val="tx1"/>
              </a:solidFill>
            </a:endParaRPr>
          </a:p>
          <a:p>
            <a:pPr marL="0" indent="0">
              <a:buNone/>
            </a:pPr>
            <a:endParaRPr lang="en-AU" sz="1800" dirty="0" smtClean="0"/>
          </a:p>
          <a:p>
            <a:endParaRPr lang="en-US" sz="1800" dirty="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 - Grasslands</a:t>
            </a:r>
            <a:r>
              <a:rPr lang="en-US" dirty="0">
                <a:solidFill>
                  <a:schemeClr val="tx1"/>
                </a:solidFill>
              </a:rPr>
              <a:t/>
            </a:r>
            <a:br>
              <a:rPr lang="en-US" dirty="0">
                <a:solidFill>
                  <a:schemeClr val="tx1"/>
                </a:solidFill>
              </a:rPr>
            </a:br>
            <a:endParaRPr lang="en-US" dirty="0">
              <a:solidFill>
                <a:schemeClr val="tx1"/>
              </a:solidFill>
            </a:endParaRPr>
          </a:p>
        </p:txBody>
      </p:sp>
      <p:pic>
        <p:nvPicPr>
          <p:cNvPr id="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9837" y="2571744"/>
            <a:ext cx="5387221" cy="3751042"/>
          </a:xfrm>
          <a:prstGeom prst="rect">
            <a:avLst/>
          </a:prstGeom>
          <a:noFill/>
          <a:ln w="9525">
            <a:noFill/>
            <a:miter lim="800000"/>
            <a:headEnd/>
            <a:tailEnd/>
          </a:ln>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6053150" cy="3986757"/>
          </a:xfrm>
        </p:spPr>
        <p:txBody>
          <a:bodyPr/>
          <a:lstStyle/>
          <a:p>
            <a:pPr>
              <a:buNone/>
            </a:pPr>
            <a:r>
              <a:rPr lang="en-AU" sz="3600" b="1" dirty="0" smtClean="0">
                <a:solidFill>
                  <a:schemeClr val="tx1"/>
                </a:solidFill>
              </a:rPr>
              <a:t>Striped Legless Lizard</a:t>
            </a:r>
          </a:p>
          <a:p>
            <a:pPr marL="0">
              <a:buNone/>
            </a:pPr>
            <a:r>
              <a:rPr lang="en-AU" sz="1800" dirty="0" smtClean="0">
                <a:solidFill>
                  <a:schemeClr val="tx1"/>
                </a:solidFill>
              </a:rPr>
              <a:t>It’s not a snake – it’s a lizard!</a:t>
            </a:r>
          </a:p>
          <a:p>
            <a:pPr marL="0">
              <a:buNone/>
            </a:pPr>
            <a:r>
              <a:rPr lang="en-AU" sz="1800" dirty="0" smtClean="0">
                <a:solidFill>
                  <a:schemeClr val="tx1"/>
                </a:solidFill>
              </a:rPr>
              <a:t>It grows to 30cm long.</a:t>
            </a:r>
          </a:p>
          <a:p>
            <a:pPr marL="0">
              <a:buNone/>
            </a:pPr>
            <a:r>
              <a:rPr lang="en-AU" sz="1800" dirty="0" smtClean="0">
                <a:solidFill>
                  <a:schemeClr val="tx1"/>
                </a:solidFill>
              </a:rPr>
              <a:t>It has lost it’s legs through evolution, there are tiny little flaps on the body that shows it once had legs.</a:t>
            </a:r>
          </a:p>
          <a:p>
            <a:pPr marL="0">
              <a:buNone/>
            </a:pPr>
            <a:r>
              <a:rPr lang="en-AU" sz="1800" dirty="0" smtClean="0">
                <a:solidFill>
                  <a:schemeClr val="tx1"/>
                </a:solidFill>
              </a:rPr>
              <a:t>It has a round ended tongue like ours, not a forked tongue like a snake.</a:t>
            </a:r>
          </a:p>
          <a:p>
            <a:pPr marL="0">
              <a:buNone/>
            </a:pPr>
            <a:r>
              <a:rPr lang="en-AU" sz="1800" dirty="0" smtClean="0">
                <a:solidFill>
                  <a:schemeClr val="tx1"/>
                </a:solidFill>
              </a:rPr>
              <a:t>It lives in grasslands, but because there are not many grasslands left this lizard is very rare.</a:t>
            </a:r>
          </a:p>
          <a:p>
            <a:pPr marL="0">
              <a:buNone/>
            </a:pPr>
            <a:r>
              <a:rPr lang="en-AU" sz="1800" dirty="0" smtClean="0">
                <a:solidFill>
                  <a:schemeClr val="tx1"/>
                </a:solidFill>
              </a:rPr>
              <a:t>It squeaks when it is scared!</a:t>
            </a:r>
          </a:p>
          <a:p>
            <a:pPr>
              <a:buNone/>
            </a:pPr>
            <a:endParaRPr lang="en-AU" sz="1800" dirty="0" smtClean="0"/>
          </a:p>
          <a:p>
            <a:endParaRPr lang="en-AU" sz="1800" dirty="0" smtClean="0"/>
          </a:p>
          <a:p>
            <a:endParaRPr lang="en-US" sz="1800" dirty="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 - Grasslands</a:t>
            </a:r>
            <a:r>
              <a:rPr lang="en-US" dirty="0">
                <a:solidFill>
                  <a:schemeClr val="tx1"/>
                </a:solidFill>
              </a:rPr>
              <a:t/>
            </a:r>
            <a:br>
              <a:rPr lang="en-US" dirty="0">
                <a:solidFill>
                  <a:schemeClr val="tx1"/>
                </a:solidFill>
              </a:rPr>
            </a:br>
            <a:endParaRPr lang="en-US" dirty="0">
              <a:solidFill>
                <a:schemeClr val="tx1"/>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500826" y="2214554"/>
            <a:ext cx="2259220" cy="3057531"/>
          </a:xfrm>
          <a:prstGeom prst="rect">
            <a:avLst/>
          </a:prstGeom>
          <a:noFill/>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pPr marL="0">
              <a:buNone/>
            </a:pPr>
            <a:r>
              <a:rPr lang="en-AU" sz="1800" dirty="0" smtClean="0">
                <a:solidFill>
                  <a:schemeClr val="tx1"/>
                </a:solidFill>
              </a:rPr>
              <a:t>Escarpments are the steep slopes leading from the flat plains down into valleys. They sometimes have no trees or shrubs and sometimes have lots depending on how rocky it is, if it faces north and gets lots of sun, and how much water is available.</a:t>
            </a:r>
          </a:p>
          <a:p>
            <a:pPr>
              <a:buNone/>
            </a:pPr>
            <a:endParaRPr lang="en-US" sz="1800" dirty="0" smtClean="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 – Escarpment </a:t>
            </a:r>
            <a:r>
              <a:rPr lang="en-US" sz="2800" b="1" dirty="0" err="1" smtClean="0">
                <a:solidFill>
                  <a:srgbClr val="2C5A00"/>
                </a:solidFill>
              </a:rPr>
              <a:t>Shrublands</a:t>
            </a:r>
            <a:r>
              <a:rPr lang="en-US" dirty="0">
                <a:solidFill>
                  <a:schemeClr val="tx1"/>
                </a:solidFill>
              </a:rPr>
              <a:t/>
            </a:r>
            <a:br>
              <a:rPr lang="en-US" dirty="0">
                <a:solidFill>
                  <a:schemeClr val="tx1"/>
                </a:solidFill>
              </a:rPr>
            </a:br>
            <a:endParaRPr lang="en-US" dirty="0">
              <a:solidFill>
                <a:schemeClr val="tx1"/>
              </a:solidFill>
            </a:endParaRPr>
          </a:p>
        </p:txBody>
      </p:sp>
      <p:pic>
        <p:nvPicPr>
          <p:cNvPr id="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357562"/>
            <a:ext cx="1785950" cy="267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descr="I:\Operations\Env Dept\Conservation\CA Site Photos\Sites North\CA1 Sydenham Park\October 2010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3357562"/>
            <a:ext cx="2568610" cy="1926779"/>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descr="I:\Operations\Env Dept\Conservation\CA Site Photos\Sites North\CA1 Sydenham Park\Syd Park.views from Nth 00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7824" y="3352586"/>
            <a:ext cx="2008800" cy="267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9512" y="219643"/>
            <a:ext cx="8712968" cy="2142823"/>
          </a:xfrm>
          <a:prstGeom prst="rect">
            <a:avLst/>
          </a:prstGeom>
        </p:spPr>
      </p:pic>
      <p:sp>
        <p:nvSpPr>
          <p:cNvPr id="3" name="Content Placeholder 2"/>
          <p:cNvSpPr>
            <a:spLocks noGrp="1"/>
          </p:cNvSpPr>
          <p:nvPr>
            <p:ph idx="1"/>
          </p:nvPr>
        </p:nvSpPr>
        <p:spPr>
          <a:xfrm>
            <a:off x="304800" y="2033043"/>
            <a:ext cx="8229600" cy="3986757"/>
          </a:xfrm>
          <a:ln>
            <a:noFill/>
          </a:ln>
        </p:spPr>
        <p:txBody>
          <a:bodyPr/>
          <a:lstStyle/>
          <a:p>
            <a:pPr marL="0" indent="0">
              <a:buNone/>
            </a:pPr>
            <a:r>
              <a:rPr lang="en-US" sz="1800" dirty="0" smtClean="0">
                <a:solidFill>
                  <a:schemeClr val="tx1"/>
                </a:solidFill>
              </a:rPr>
              <a:t>Next time you are outside, have a look around. There are lots of different types of plants around….  </a:t>
            </a:r>
          </a:p>
          <a:p>
            <a:pPr marL="0" indent="0">
              <a:buNone/>
            </a:pPr>
            <a:r>
              <a:rPr lang="en-US" sz="1800" dirty="0" smtClean="0">
                <a:solidFill>
                  <a:schemeClr val="tx1"/>
                </a:solidFill>
              </a:rPr>
              <a:t>…some are tall </a:t>
            </a:r>
          </a:p>
          <a:p>
            <a:pPr marL="0" indent="0">
              <a:buNone/>
            </a:pPr>
            <a:endParaRPr lang="en-US" sz="1800" dirty="0" smtClean="0">
              <a:solidFill>
                <a:schemeClr val="tx1"/>
              </a:solidFill>
            </a:endParaRPr>
          </a:p>
          <a:p>
            <a:pPr marL="0" indent="0">
              <a:buNone/>
            </a:pPr>
            <a:endParaRPr lang="en-US" sz="1800" dirty="0">
              <a:solidFill>
                <a:schemeClr val="tx1"/>
              </a:solidFill>
            </a:endParaRPr>
          </a:p>
          <a:p>
            <a:pPr marL="0" indent="0">
              <a:buNone/>
            </a:pPr>
            <a:endParaRPr lang="en-US" sz="1800" dirty="0" smtClean="0">
              <a:solidFill>
                <a:schemeClr val="tx1"/>
              </a:solidFill>
            </a:endParaRPr>
          </a:p>
          <a:p>
            <a:pPr marL="0" indent="0">
              <a:buNone/>
            </a:pPr>
            <a:endParaRPr lang="en-US" sz="1800" dirty="0">
              <a:solidFill>
                <a:schemeClr val="tx1"/>
              </a:solidFill>
            </a:endParaRPr>
          </a:p>
          <a:p>
            <a:pPr marL="0" indent="0">
              <a:buNone/>
            </a:pPr>
            <a:endParaRPr lang="en-US" sz="1800" dirty="0" smtClean="0">
              <a:solidFill>
                <a:schemeClr val="tx1"/>
              </a:solidFill>
            </a:endParaRPr>
          </a:p>
          <a:p>
            <a:pPr marL="0" indent="0" algn="ctr">
              <a:buNone/>
            </a:pPr>
            <a:endParaRPr lang="en-US" sz="1800" dirty="0" smtClean="0">
              <a:solidFill>
                <a:schemeClr val="tx1"/>
              </a:solidFill>
            </a:endParaRPr>
          </a:p>
          <a:p>
            <a:pPr marL="0" indent="0" algn="r">
              <a:buNone/>
            </a:pPr>
            <a:r>
              <a:rPr lang="en-US" sz="1800" dirty="0" smtClean="0">
                <a:solidFill>
                  <a:schemeClr val="tx1"/>
                </a:solidFill>
              </a:rPr>
              <a:t>…and </a:t>
            </a:r>
            <a:r>
              <a:rPr lang="en-US" sz="1800" dirty="0">
                <a:solidFill>
                  <a:schemeClr val="tx1"/>
                </a:solidFill>
              </a:rPr>
              <a:t>some are </a:t>
            </a:r>
            <a:r>
              <a:rPr lang="en-US" sz="1800" dirty="0" smtClean="0">
                <a:solidFill>
                  <a:schemeClr val="tx1"/>
                </a:solidFill>
              </a:rPr>
              <a:t>small.</a:t>
            </a:r>
            <a:endParaRPr lang="en-US" sz="1800" dirty="0">
              <a:solidFill>
                <a:schemeClr val="tx1"/>
              </a:solidFill>
            </a:endParaRPr>
          </a:p>
          <a:p>
            <a:pPr marL="0" indent="0" algn="ctr">
              <a:buNone/>
            </a:pPr>
            <a:r>
              <a:rPr lang="en-US" sz="1800" dirty="0" smtClean="0">
                <a:solidFill>
                  <a:schemeClr val="tx1"/>
                </a:solidFill>
              </a:rPr>
              <a:t>…some are bushy</a:t>
            </a:r>
          </a:p>
        </p:txBody>
      </p:sp>
      <p:pic>
        <p:nvPicPr>
          <p:cNvPr id="37894" name="Picture 6"/>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19889" y="3016342"/>
            <a:ext cx="2324477" cy="311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7"/>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276600" y="3505200"/>
            <a:ext cx="2409302"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6" name="Picture 8"/>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858000" y="3683143"/>
            <a:ext cx="1510932" cy="113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414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pPr>
              <a:buNone/>
            </a:pPr>
            <a:r>
              <a:rPr lang="en-AU" sz="3600" b="1" dirty="0" smtClean="0">
                <a:solidFill>
                  <a:schemeClr val="tx1"/>
                </a:solidFill>
              </a:rPr>
              <a:t>Wedge-tailed Eagle</a:t>
            </a:r>
          </a:p>
          <a:p>
            <a:pPr marL="0">
              <a:buNone/>
            </a:pPr>
            <a:r>
              <a:rPr lang="en-AU" sz="1800" dirty="0" smtClean="0">
                <a:solidFill>
                  <a:schemeClr val="tx1"/>
                </a:solidFill>
              </a:rPr>
              <a:t>You can often see these huge birds soaring on the wind currents that come off the escarpment. They can have a wingspan of 2m!</a:t>
            </a:r>
          </a:p>
          <a:p>
            <a:pPr marL="0">
              <a:buNone/>
            </a:pPr>
            <a:r>
              <a:rPr lang="en-AU" sz="1800" dirty="0" smtClean="0">
                <a:solidFill>
                  <a:schemeClr val="tx1"/>
                </a:solidFill>
              </a:rPr>
              <a:t>They make big nests in trees out of sticks and eat reptiles, birds and small mammals.</a:t>
            </a:r>
          </a:p>
          <a:p>
            <a:pPr>
              <a:buNone/>
            </a:pPr>
            <a:endParaRPr lang="en-US" sz="1800" dirty="0" smtClean="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 – Escarpment </a:t>
            </a:r>
            <a:r>
              <a:rPr lang="en-US" sz="2800" b="1" dirty="0" err="1" smtClean="0">
                <a:solidFill>
                  <a:srgbClr val="2C5A00"/>
                </a:solidFill>
              </a:rPr>
              <a:t>Shrublands</a:t>
            </a:r>
            <a:r>
              <a:rPr lang="en-US" dirty="0">
                <a:solidFill>
                  <a:schemeClr val="tx1"/>
                </a:solidFill>
              </a:rPr>
              <a:t/>
            </a:r>
            <a:br>
              <a:rPr lang="en-US" dirty="0">
                <a:solidFill>
                  <a:schemeClr val="tx1"/>
                </a:solidFill>
              </a:rPr>
            </a:br>
            <a:endParaRPr lang="en-US" dirty="0">
              <a:solidFill>
                <a:schemeClr val="tx1"/>
              </a:solidFill>
            </a:endParaRPr>
          </a:p>
        </p:txBody>
      </p:sp>
      <p:pic>
        <p:nvPicPr>
          <p:cNvPr id="105475" name="Picture 3" descr="F:\Curriculum\Wedge_tailed_eagle_in_flight04.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14348" y="4286256"/>
            <a:ext cx="2699156" cy="1800000"/>
          </a:xfrm>
          <a:prstGeom prst="rect">
            <a:avLst/>
          </a:prstGeom>
          <a:noFill/>
        </p:spPr>
      </p:pic>
      <p:pic>
        <p:nvPicPr>
          <p:cNvPr id="105477" name="Picture 5" descr="F:\Curriculum\Wedgetail_Eagl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6" y="4736256"/>
            <a:ext cx="1067578" cy="900000"/>
          </a:xfrm>
          <a:prstGeom prst="rect">
            <a:avLst/>
          </a:prstGeom>
          <a:noFill/>
        </p:spPr>
      </p:pic>
      <p:pic>
        <p:nvPicPr>
          <p:cNvPr id="43010" name="Picture 2" descr="I:\Operations\Env Dept\Conservation\CA Site Photos\Sites North\CA1 Sydenham Park\Syd Park - deep creek 02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0192" y="4286256"/>
            <a:ext cx="24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51520" y="237352"/>
            <a:ext cx="8640960" cy="2125114"/>
          </a:xfrm>
          <a:prstGeom prst="rect">
            <a:avLst/>
          </a:prstGeom>
        </p:spPr>
      </p:pic>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 – Escarpment </a:t>
            </a:r>
            <a:r>
              <a:rPr lang="en-US" sz="2800" b="1" dirty="0" err="1" smtClean="0">
                <a:solidFill>
                  <a:srgbClr val="2C5A00"/>
                </a:solidFill>
              </a:rPr>
              <a:t>Shrublands</a:t>
            </a:r>
            <a:r>
              <a:rPr lang="en-US" dirty="0">
                <a:solidFill>
                  <a:schemeClr val="tx1"/>
                </a:solidFill>
              </a:rPr>
              <a:t/>
            </a:r>
            <a:br>
              <a:rPr lang="en-US" dirty="0">
                <a:solidFill>
                  <a:schemeClr val="tx1"/>
                </a:solidFill>
              </a:rPr>
            </a:br>
            <a:endParaRPr lang="en-US" dirty="0">
              <a:solidFill>
                <a:schemeClr val="tx1"/>
              </a:solidFill>
            </a:endParaRPr>
          </a:p>
        </p:txBody>
      </p:sp>
      <p:pic>
        <p:nvPicPr>
          <p:cNvPr id="77825" name="Picture 1" descr="F:\Curriculum\Cunninghams sknk musem victor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924" y="3946154"/>
            <a:ext cx="3571900" cy="2425569"/>
          </a:xfrm>
          <a:prstGeom prst="rect">
            <a:avLst/>
          </a:prstGeom>
          <a:noFill/>
        </p:spPr>
      </p:pic>
      <p:sp>
        <p:nvSpPr>
          <p:cNvPr id="4" name="TextBox 3"/>
          <p:cNvSpPr txBox="1"/>
          <p:nvPr/>
        </p:nvSpPr>
        <p:spPr>
          <a:xfrm>
            <a:off x="215900" y="1988840"/>
            <a:ext cx="8604572" cy="3170099"/>
          </a:xfrm>
          <a:prstGeom prst="rect">
            <a:avLst/>
          </a:prstGeom>
          <a:noFill/>
        </p:spPr>
        <p:txBody>
          <a:bodyPr wrap="square" rtlCol="0">
            <a:spAutoFit/>
          </a:bodyPr>
          <a:lstStyle/>
          <a:p>
            <a:pPr>
              <a:buNone/>
            </a:pPr>
            <a:r>
              <a:rPr lang="en-AU" sz="4400" b="1" dirty="0">
                <a:latin typeface="+mn-lt"/>
              </a:rPr>
              <a:t>Cunningham’s Skink</a:t>
            </a:r>
          </a:p>
          <a:p>
            <a:pPr>
              <a:spcBef>
                <a:spcPts val="0"/>
              </a:spcBef>
              <a:buNone/>
            </a:pPr>
            <a:endParaRPr lang="en-AU" sz="1800" dirty="0" smtClean="0">
              <a:latin typeface="+mn-lt"/>
            </a:endParaRPr>
          </a:p>
          <a:p>
            <a:pPr>
              <a:spcBef>
                <a:spcPts val="0"/>
              </a:spcBef>
              <a:buNone/>
            </a:pPr>
            <a:r>
              <a:rPr lang="en-AU" sz="1800" dirty="0" smtClean="0">
                <a:latin typeface="+mn-lt"/>
              </a:rPr>
              <a:t>A </a:t>
            </a:r>
            <a:r>
              <a:rPr lang="en-AU" sz="1800" dirty="0">
                <a:latin typeface="+mn-lt"/>
              </a:rPr>
              <a:t>skink is a type of lizard. When skinks are scared or a predator wants to eat them, they can drop their tail off! The tail wriggles around and hopefully the animal that is trying to eat the skink, eats the tail instead of the animal!</a:t>
            </a:r>
          </a:p>
          <a:p>
            <a:pPr>
              <a:buNone/>
            </a:pPr>
            <a:endParaRPr lang="en-AU" sz="1800" dirty="0">
              <a:latin typeface="+mn-lt"/>
            </a:endParaRPr>
          </a:p>
          <a:p>
            <a:pPr>
              <a:buNone/>
            </a:pPr>
            <a:r>
              <a:rPr lang="en-AU" sz="1800" dirty="0">
                <a:latin typeface="+mn-lt"/>
              </a:rPr>
              <a:t>The tails can grow back, </a:t>
            </a:r>
          </a:p>
          <a:p>
            <a:pPr>
              <a:buNone/>
            </a:pPr>
            <a:r>
              <a:rPr lang="en-AU" sz="1800" dirty="0">
                <a:latin typeface="+mn-lt"/>
              </a:rPr>
              <a:t>but usually not as big as </a:t>
            </a:r>
          </a:p>
          <a:p>
            <a:pPr>
              <a:buNone/>
            </a:pPr>
            <a:r>
              <a:rPr lang="en-AU" sz="1800" dirty="0">
                <a:latin typeface="+mn-lt"/>
              </a:rPr>
              <a:t>the first one.</a:t>
            </a:r>
          </a:p>
          <a:p>
            <a:endParaRPr lang="en-AU" dirty="0"/>
          </a:p>
        </p:txBody>
      </p:sp>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pPr marL="0">
              <a:buNone/>
            </a:pPr>
            <a:r>
              <a:rPr lang="en-AU" sz="1800" dirty="0" smtClean="0">
                <a:solidFill>
                  <a:schemeClr val="tx1"/>
                </a:solidFill>
              </a:rPr>
              <a:t>These are the areas around rivers, creeks and wetlands. The soil usually has lots of nutrients (food for plants) and there is water around so this is where you will find big trees, and lots of shrubs and grasses.</a:t>
            </a:r>
          </a:p>
          <a:p>
            <a:pPr marL="0">
              <a:buNone/>
            </a:pPr>
            <a:r>
              <a:rPr lang="en-AU" sz="1800" dirty="0" smtClean="0">
                <a:solidFill>
                  <a:schemeClr val="tx1"/>
                </a:solidFill>
              </a:rPr>
              <a:t>Around the edges of water you will find reeds which are grass like plants that grow near water.</a:t>
            </a:r>
          </a:p>
          <a:p>
            <a:pPr>
              <a:buNone/>
            </a:pPr>
            <a:endParaRPr lang="en-AU" sz="1800" dirty="0" smtClean="0"/>
          </a:p>
          <a:p>
            <a:endParaRPr lang="en-AU" sz="1800" dirty="0" smtClean="0"/>
          </a:p>
          <a:p>
            <a:endParaRPr lang="en-US" sz="1800" dirty="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 – Riparian (River) Flats</a:t>
            </a:r>
            <a:r>
              <a:rPr lang="en-US" dirty="0">
                <a:solidFill>
                  <a:schemeClr val="tx1"/>
                </a:solidFill>
              </a:rPr>
              <a:t/>
            </a:r>
            <a:br>
              <a:rPr lang="en-US" dirty="0">
                <a:solidFill>
                  <a:schemeClr val="tx1"/>
                </a:solidFill>
              </a:rPr>
            </a:br>
            <a:endParaRPr lang="en-US" dirty="0">
              <a:solidFill>
                <a:schemeClr val="tx1"/>
              </a:solidFill>
            </a:endParaRPr>
          </a:p>
        </p:txBody>
      </p:sp>
      <p:pic>
        <p:nvPicPr>
          <p:cNvPr id="5" name="Picture 5" descr="Typha%20orientalis%20flower%2062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472" y="3714752"/>
            <a:ext cx="1004340" cy="1304916"/>
          </a:xfrm>
          <a:prstGeom prst="rect">
            <a:avLst/>
          </a:prstGeom>
          <a:noFill/>
          <a:ln w="9525">
            <a:noFill/>
            <a:miter lim="800000"/>
            <a:headEnd/>
            <a:tailEnd/>
          </a:ln>
        </p:spPr>
      </p:pic>
      <p:pic>
        <p:nvPicPr>
          <p:cNvPr id="7" name="Picture 7" descr="Wetland 3"/>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516216" y="3374676"/>
            <a:ext cx="1751693" cy="1308548"/>
          </a:xfrm>
          <a:prstGeom prst="rect">
            <a:avLst/>
          </a:prstGeom>
          <a:noFill/>
          <a:ln w="9525">
            <a:noFill/>
            <a:miter lim="800000"/>
            <a:headEnd/>
            <a:tailEnd/>
          </a:ln>
        </p:spPr>
      </p:pic>
      <p:pic>
        <p:nvPicPr>
          <p:cNvPr id="8" name="Picture 4" descr="http://t1.gstatic.com/images?q=tbn:ANd9GcSSYGouZo-w2CflTSGB-wSHf4Z9K9AErSAM46AXBPIz8v03sy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7398" y="3286123"/>
            <a:ext cx="1898973" cy="2535239"/>
          </a:xfrm>
          <a:prstGeom prst="rect">
            <a:avLst/>
          </a:prstGeom>
          <a:noFill/>
          <a:ln w="9525">
            <a:noFill/>
            <a:miter lim="800000"/>
            <a:headEnd/>
            <a:tailEnd/>
          </a:ln>
        </p:spPr>
      </p:pic>
      <p:pic>
        <p:nvPicPr>
          <p:cNvPr id="44035" name="Picture 3" descr="I:\Operations\Env Dept\Conservation\CA Site Photos\Maribrynong Rr\Picture 71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0" y="4683224"/>
            <a:ext cx="16256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215900" y="2204864"/>
            <a:ext cx="8229600" cy="3986757"/>
          </a:xfrm>
        </p:spPr>
        <p:txBody>
          <a:bodyPr/>
          <a:lstStyle/>
          <a:p>
            <a:pPr>
              <a:buNone/>
            </a:pPr>
            <a:r>
              <a:rPr lang="en-AU" sz="3600" b="1" dirty="0" smtClean="0">
                <a:solidFill>
                  <a:schemeClr val="tx1"/>
                </a:solidFill>
              </a:rPr>
              <a:t>In the water</a:t>
            </a:r>
          </a:p>
          <a:p>
            <a:pPr marL="0">
              <a:buNone/>
            </a:pPr>
            <a:r>
              <a:rPr lang="en-AU" sz="1800" dirty="0" smtClean="0">
                <a:solidFill>
                  <a:schemeClr val="tx1"/>
                </a:solidFill>
              </a:rPr>
              <a:t>You will find algae – which is like a type of plant. This is the green slimy stuff you see in the water. Too much algae is bad, but some is good. Tadpoles and Freshwater Snails love to eat it.</a:t>
            </a:r>
            <a:endParaRPr lang="en-US" sz="1800" dirty="0">
              <a:solidFill>
                <a:schemeClr val="tx1"/>
              </a:solidFill>
            </a:endParaRPr>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 – Riparian (River) Flats</a:t>
            </a:r>
            <a:r>
              <a:rPr lang="en-US" dirty="0">
                <a:solidFill>
                  <a:schemeClr val="tx1"/>
                </a:solidFill>
              </a:rPr>
              <a:t/>
            </a:r>
            <a:br>
              <a:rPr lang="en-US" dirty="0">
                <a:solidFill>
                  <a:schemeClr val="tx1"/>
                </a:solidFill>
              </a:rPr>
            </a:br>
            <a:endParaRPr lang="en-US" dirty="0">
              <a:solidFill>
                <a:schemeClr val="tx1"/>
              </a:solidFill>
            </a:endParaRPr>
          </a:p>
        </p:txBody>
      </p:sp>
      <p:pic>
        <p:nvPicPr>
          <p:cNvPr id="109570" name="Picture 2" descr="http://ts3.mm.bing.net/th?id=H.5016338287952594&amp;w=251&amp;h=155&amp;c=7&amp;rs=1&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4" y="3840836"/>
            <a:ext cx="2919279" cy="1802742"/>
          </a:xfrm>
          <a:prstGeom prst="rect">
            <a:avLst/>
          </a:prstGeom>
          <a:noFill/>
        </p:spPr>
      </p:pic>
      <p:pic>
        <p:nvPicPr>
          <p:cNvPr id="109572" name="Picture 4" descr="http://www.biodiversitysnapshots.net.au/bdrs-core/images/mv/species/397560.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285852" y="3857628"/>
            <a:ext cx="2757916" cy="1800000"/>
          </a:xfrm>
          <a:prstGeom prst="rect">
            <a:avLst/>
          </a:prstGeom>
          <a:noFill/>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215900" y="2060848"/>
            <a:ext cx="8229600" cy="3986757"/>
          </a:xfrm>
        </p:spPr>
        <p:txBody>
          <a:bodyPr/>
          <a:lstStyle/>
          <a:p>
            <a:pPr>
              <a:buNone/>
            </a:pPr>
            <a:r>
              <a:rPr lang="en-AU" sz="3600" b="1" dirty="0" smtClean="0">
                <a:solidFill>
                  <a:schemeClr val="tx1"/>
                </a:solidFill>
              </a:rPr>
              <a:t>Dragonfly</a:t>
            </a:r>
          </a:p>
          <a:p>
            <a:pPr marL="0">
              <a:buNone/>
            </a:pPr>
            <a:r>
              <a:rPr lang="en-AU" sz="1800" dirty="0" smtClean="0">
                <a:solidFill>
                  <a:schemeClr val="tx1"/>
                </a:solidFill>
              </a:rPr>
              <a:t>Dragonfly eggs are laid on reeds at the waters edge. The egg hatches into a Nymph which spends it’s life in the water . It hunts other small animals in the water. As it grows it sheds it’s outer skin</a:t>
            </a:r>
            <a:r>
              <a:rPr lang="en-AU" sz="1800" dirty="0">
                <a:solidFill>
                  <a:schemeClr val="tx1"/>
                </a:solidFill>
              </a:rPr>
              <a:t>. They move around by squirting water out their bottom!</a:t>
            </a:r>
          </a:p>
          <a:p>
            <a:pPr marL="0">
              <a:buNone/>
            </a:pPr>
            <a:endParaRPr lang="en-AU" sz="1800" dirty="0" smtClean="0">
              <a:solidFill>
                <a:schemeClr val="tx1"/>
              </a:solidFill>
            </a:endParaRPr>
          </a:p>
          <a:p>
            <a:pPr marL="0">
              <a:buNone/>
            </a:pPr>
            <a:r>
              <a:rPr lang="en-AU" sz="1800" dirty="0" smtClean="0">
                <a:solidFill>
                  <a:schemeClr val="tx1"/>
                </a:solidFill>
              </a:rPr>
              <a:t>The Nymph sheds it’s skin as it gets bigger, looking more and more like a dragonfly each time. On the last moult it crawls out of the water and emerges from it’s skin as an adult Dragonfly.</a:t>
            </a:r>
          </a:p>
          <a:p>
            <a:pPr>
              <a:buNone/>
            </a:pPr>
            <a:endParaRPr lang="en-US" sz="3600" dirty="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 – Riparian (River) Flats</a:t>
            </a:r>
            <a:r>
              <a:rPr lang="en-US" dirty="0">
                <a:solidFill>
                  <a:schemeClr val="tx1"/>
                </a:solidFill>
              </a:rPr>
              <a:t/>
            </a:r>
            <a:br>
              <a:rPr lang="en-US" dirty="0">
                <a:solidFill>
                  <a:schemeClr val="tx1"/>
                </a:solidFill>
              </a:rPr>
            </a:br>
            <a:endParaRPr lang="en-US" dirty="0">
              <a:solidFill>
                <a:schemeClr val="tx1"/>
              </a:solidFill>
            </a:endParaRPr>
          </a:p>
        </p:txBody>
      </p:sp>
      <p:pic>
        <p:nvPicPr>
          <p:cNvPr id="157699" name="Picture 3" descr="F:\Curriculum\Dragonfly nymph melb museu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4945000"/>
            <a:ext cx="2058204" cy="1439960"/>
          </a:xfrm>
          <a:prstGeom prst="rect">
            <a:avLst/>
          </a:prstGeom>
          <a:noFill/>
        </p:spPr>
      </p:pic>
      <p:pic>
        <p:nvPicPr>
          <p:cNvPr id="157701" name="Picture 5" descr="F:\Curriculum\Dragonfly melb museu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4923104"/>
            <a:ext cx="1988516" cy="1439960"/>
          </a:xfrm>
          <a:prstGeom prst="rect">
            <a:avLst/>
          </a:prstGeom>
          <a:noFill/>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223473" y="2060848"/>
            <a:ext cx="8229600" cy="3986757"/>
          </a:xfrm>
        </p:spPr>
        <p:txBody>
          <a:bodyPr/>
          <a:lstStyle/>
          <a:p>
            <a:pPr>
              <a:buNone/>
            </a:pPr>
            <a:r>
              <a:rPr lang="en-AU" sz="3600" b="1" dirty="0" smtClean="0">
                <a:solidFill>
                  <a:schemeClr val="tx1"/>
                </a:solidFill>
              </a:rPr>
              <a:t>Tiger Snake</a:t>
            </a:r>
          </a:p>
          <a:p>
            <a:pPr marL="0">
              <a:buNone/>
            </a:pPr>
            <a:r>
              <a:rPr lang="en-AU" sz="1800" dirty="0" smtClean="0">
                <a:solidFill>
                  <a:schemeClr val="tx1"/>
                </a:solidFill>
              </a:rPr>
              <a:t>This snake usually has stripes across it’s body, but not always - sometimes it is just a dark brown colour.</a:t>
            </a:r>
          </a:p>
          <a:p>
            <a:pPr marL="0">
              <a:buNone/>
            </a:pPr>
            <a:r>
              <a:rPr lang="en-US" sz="1800" dirty="0" smtClean="0">
                <a:solidFill>
                  <a:schemeClr val="tx1"/>
                </a:solidFill>
              </a:rPr>
              <a:t>It likes waterways and wet areas best as it’s favourite food is frogs, but it will also eat rats and mice, large insects and dead things.</a:t>
            </a:r>
          </a:p>
          <a:p>
            <a:pPr marL="0">
              <a:buNone/>
            </a:pPr>
            <a:r>
              <a:rPr lang="en-US" sz="1800" dirty="0" smtClean="0">
                <a:solidFill>
                  <a:schemeClr val="tx1"/>
                </a:solidFill>
              </a:rPr>
              <a:t>It’s bite is very dangerous, so if you see one - stay away.</a:t>
            </a:r>
          </a:p>
          <a:p>
            <a:pPr marL="0">
              <a:buNone/>
            </a:pPr>
            <a:r>
              <a:rPr lang="en-US" sz="1800" dirty="0" smtClean="0">
                <a:solidFill>
                  <a:schemeClr val="tx1"/>
                </a:solidFill>
              </a:rPr>
              <a:t>It thinks you are very dangerous, so if it sees you – it will stay away.</a:t>
            </a:r>
          </a:p>
          <a:p>
            <a:pPr>
              <a:buNone/>
            </a:pPr>
            <a:endParaRPr lang="en-US" sz="1800" dirty="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 – Riparian (River) Flats</a:t>
            </a:r>
            <a:r>
              <a:rPr lang="en-US" dirty="0">
                <a:solidFill>
                  <a:schemeClr val="tx1"/>
                </a:solidFill>
              </a:rPr>
              <a:t/>
            </a:r>
            <a:br>
              <a:rPr lang="en-US" dirty="0">
                <a:solidFill>
                  <a:schemeClr val="tx1"/>
                </a:solidFill>
              </a:rPr>
            </a:br>
            <a:endParaRPr lang="en-US" dirty="0">
              <a:solidFill>
                <a:schemeClr val="tx1"/>
              </a:solidFill>
            </a:endParaRPr>
          </a:p>
        </p:txBody>
      </p:sp>
      <p:pic>
        <p:nvPicPr>
          <p:cNvPr id="4505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4581128"/>
            <a:ext cx="2909198" cy="174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12378" y="1953813"/>
            <a:ext cx="6347854" cy="3986757"/>
          </a:xfrm>
        </p:spPr>
        <p:txBody>
          <a:bodyPr/>
          <a:lstStyle/>
          <a:p>
            <a:pPr>
              <a:buNone/>
            </a:pPr>
            <a:r>
              <a:rPr lang="en-AU" sz="3600" b="1" dirty="0" smtClean="0">
                <a:solidFill>
                  <a:schemeClr val="tx1"/>
                </a:solidFill>
              </a:rPr>
              <a:t>Growling Grass Frog</a:t>
            </a:r>
          </a:p>
          <a:p>
            <a:pPr marL="0" indent="0">
              <a:buNone/>
            </a:pPr>
            <a:r>
              <a:rPr lang="en-AU" sz="1800" dirty="0" smtClean="0">
                <a:solidFill>
                  <a:schemeClr val="tx1"/>
                </a:solidFill>
              </a:rPr>
              <a:t>The Growling </a:t>
            </a:r>
            <a:r>
              <a:rPr lang="en-AU" sz="1800" dirty="0">
                <a:solidFill>
                  <a:schemeClr val="tx1"/>
                </a:solidFill>
              </a:rPr>
              <a:t>Grass </a:t>
            </a:r>
            <a:r>
              <a:rPr lang="en-AU" sz="1800" dirty="0" smtClean="0">
                <a:solidFill>
                  <a:schemeClr val="tx1"/>
                </a:solidFill>
              </a:rPr>
              <a:t>Frog can be brown</a:t>
            </a:r>
            <a:r>
              <a:rPr lang="en-AU" sz="1800" dirty="0">
                <a:solidFill>
                  <a:schemeClr val="tx1"/>
                </a:solidFill>
              </a:rPr>
              <a:t>, dull olive to </a:t>
            </a:r>
            <a:r>
              <a:rPr lang="en-AU" sz="1800" dirty="0" smtClean="0">
                <a:solidFill>
                  <a:schemeClr val="tx1"/>
                </a:solidFill>
              </a:rPr>
              <a:t>bright emerald </a:t>
            </a:r>
            <a:r>
              <a:rPr lang="en-AU" sz="1800" dirty="0">
                <a:solidFill>
                  <a:schemeClr val="tx1"/>
                </a:solidFill>
              </a:rPr>
              <a:t>green on its back, with </a:t>
            </a:r>
            <a:r>
              <a:rPr lang="en-AU" sz="1800" dirty="0" smtClean="0">
                <a:solidFill>
                  <a:schemeClr val="tx1"/>
                </a:solidFill>
              </a:rPr>
              <a:t>brown, golden</a:t>
            </a:r>
            <a:r>
              <a:rPr lang="en-AU" sz="1800" dirty="0">
                <a:solidFill>
                  <a:schemeClr val="tx1"/>
                </a:solidFill>
              </a:rPr>
              <a:t>, black or bronze spots or lines</a:t>
            </a:r>
            <a:r>
              <a:rPr lang="en-AU" sz="1800" dirty="0" smtClean="0">
                <a:solidFill>
                  <a:schemeClr val="tx1"/>
                </a:solidFill>
              </a:rPr>
              <a:t>.</a:t>
            </a:r>
          </a:p>
          <a:p>
            <a:pPr marL="0" indent="0">
              <a:buNone/>
            </a:pPr>
            <a:r>
              <a:rPr lang="en-AU" sz="1800" dirty="0" smtClean="0">
                <a:solidFill>
                  <a:schemeClr val="tx1"/>
                </a:solidFill>
              </a:rPr>
              <a:t>It is a big frog and can grow to 10cm long, and has been known to eat small snakes!</a:t>
            </a:r>
          </a:p>
          <a:p>
            <a:pPr marL="0" indent="0">
              <a:buNone/>
            </a:pPr>
            <a:r>
              <a:rPr lang="en-AU" sz="1800" dirty="0" smtClean="0">
                <a:solidFill>
                  <a:schemeClr val="tx1"/>
                </a:solidFill>
              </a:rPr>
              <a:t>What do you think it sounds like?</a:t>
            </a:r>
            <a:endParaRPr lang="en-US" sz="1800" dirty="0">
              <a:solidFill>
                <a:schemeClr val="tx1"/>
              </a:solidFill>
            </a:endParaRPr>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 – Riparian (River) Flats</a:t>
            </a:r>
            <a:r>
              <a:rPr lang="en-US" dirty="0">
                <a:solidFill>
                  <a:schemeClr val="tx1"/>
                </a:solidFill>
              </a:rPr>
              <a:t/>
            </a:r>
            <a:br>
              <a:rPr lang="en-US" dirty="0">
                <a:solidFill>
                  <a:schemeClr val="tx1"/>
                </a:solidFill>
              </a:rPr>
            </a:br>
            <a:endParaRPr lang="en-US" dirty="0">
              <a:solidFill>
                <a:schemeClr val="tx1"/>
              </a:solidFill>
            </a:endParaRPr>
          </a:p>
        </p:txBody>
      </p:sp>
      <p:pic>
        <p:nvPicPr>
          <p:cNvPr id="7" name="Picture 2" descr="http://3.bp.blogspot.com/_s61JTqZQ5j4/S6623NqG2kI/AAAAAAAAA5k/H98V2P3kyk4/s400/Frog.wood.eggs.3.22.10.a.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57158" y="4500570"/>
            <a:ext cx="1761468" cy="1440000"/>
          </a:xfrm>
          <a:prstGeom prst="rect">
            <a:avLst/>
          </a:prstGeom>
          <a:noFill/>
          <a:ln w="9525">
            <a:noFill/>
            <a:miter lim="800000"/>
            <a:headEnd/>
            <a:tailEnd/>
          </a:ln>
        </p:spPr>
      </p:pic>
      <p:pic>
        <p:nvPicPr>
          <p:cNvPr id="158722" name="Picture 2" descr="F:\Curriculum\GGF tadpo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60" y="4500570"/>
            <a:ext cx="2138465" cy="1440000"/>
          </a:xfrm>
          <a:prstGeom prst="rect">
            <a:avLst/>
          </a:prstGeom>
          <a:noFill/>
        </p:spPr>
      </p:pic>
      <p:pic>
        <p:nvPicPr>
          <p:cNvPr id="158723" name="Picture 3" descr="F:\Curriculum\GGF frogle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6" y="4500570"/>
            <a:ext cx="2138465" cy="1440000"/>
          </a:xfrm>
          <a:prstGeom prst="rect">
            <a:avLst/>
          </a:prstGeom>
          <a:noFill/>
        </p:spPr>
      </p:pic>
      <p:pic>
        <p:nvPicPr>
          <p:cNvPr id="158724" name="Picture 4" descr="F:\Curriculum\GGF.jp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660232" y="2405367"/>
            <a:ext cx="2155232" cy="1440000"/>
          </a:xfrm>
          <a:prstGeom prst="rect">
            <a:avLst/>
          </a:prstGeom>
          <a:noFill/>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240370" y="2132856"/>
            <a:ext cx="6563878" cy="3986757"/>
          </a:xfrm>
        </p:spPr>
        <p:txBody>
          <a:bodyPr/>
          <a:lstStyle/>
          <a:p>
            <a:pPr>
              <a:buNone/>
            </a:pPr>
            <a:r>
              <a:rPr lang="en-AU" sz="3600" b="1" dirty="0" smtClean="0">
                <a:solidFill>
                  <a:schemeClr val="tx1"/>
                </a:solidFill>
              </a:rPr>
              <a:t>Kookaburra</a:t>
            </a:r>
          </a:p>
          <a:p>
            <a:pPr marL="0">
              <a:buNone/>
            </a:pPr>
            <a:r>
              <a:rPr lang="en-AU" sz="1800" dirty="0" smtClean="0">
                <a:solidFill>
                  <a:schemeClr val="tx1"/>
                </a:solidFill>
              </a:rPr>
              <a:t>The Laughing Kookaburra nests in open tree hollows</a:t>
            </a:r>
            <a:r>
              <a:rPr lang="en-US" sz="1800" dirty="0" smtClean="0">
                <a:solidFill>
                  <a:schemeClr val="tx1"/>
                </a:solidFill>
              </a:rPr>
              <a:t>, the babies are looked after by both parents, and will often stick around for a couple of years to help look after the next seasons babies.</a:t>
            </a:r>
          </a:p>
          <a:p>
            <a:pPr marL="0">
              <a:buNone/>
            </a:pPr>
            <a:endParaRPr lang="en-US" sz="1800" dirty="0">
              <a:solidFill>
                <a:schemeClr val="tx1"/>
              </a:solidFill>
            </a:endParaRPr>
          </a:p>
          <a:p>
            <a:pPr marL="0">
              <a:buNone/>
            </a:pPr>
            <a:r>
              <a:rPr lang="en-US" sz="1800" dirty="0" smtClean="0">
                <a:solidFill>
                  <a:schemeClr val="tx1"/>
                </a:solidFill>
              </a:rPr>
              <a:t>They eat insects, mammals, frogs and even snakes (which they will kill by dropping from a height, or bashing against a tree)</a:t>
            </a:r>
          </a:p>
          <a:p>
            <a:pPr marL="0">
              <a:buNone/>
            </a:pPr>
            <a:endParaRPr lang="en-US" sz="1800" dirty="0">
              <a:solidFill>
                <a:schemeClr val="tx1"/>
              </a:solidFill>
            </a:endParaRPr>
          </a:p>
          <a:p>
            <a:pPr marL="0">
              <a:buNone/>
            </a:pPr>
            <a:r>
              <a:rPr lang="en-US" sz="1800" dirty="0" smtClean="0">
                <a:solidFill>
                  <a:schemeClr val="tx1"/>
                </a:solidFill>
              </a:rPr>
              <a:t>Their laughing sound is not really meant to be friendly, they are telling all the other birds in the area to go away!</a:t>
            </a:r>
          </a:p>
          <a:p>
            <a:pPr marL="0">
              <a:buNone/>
            </a:pPr>
            <a:endParaRPr lang="en-US" sz="1800" dirty="0">
              <a:solidFill>
                <a:schemeClr val="tx1"/>
              </a:solidFill>
            </a:endParaRPr>
          </a:p>
          <a:p>
            <a:pPr marL="0">
              <a:buNone/>
            </a:pPr>
            <a:r>
              <a:rPr lang="en-US" sz="1800" dirty="0" smtClean="0">
                <a:solidFill>
                  <a:schemeClr val="tx1"/>
                </a:solidFill>
              </a:rPr>
              <a:t>Can you make a </a:t>
            </a:r>
            <a:r>
              <a:rPr lang="en-US" sz="1800" dirty="0" smtClean="0">
                <a:solidFill>
                  <a:schemeClr val="tx1"/>
                </a:solidFill>
              </a:rPr>
              <a:t>Kookaburra </a:t>
            </a:r>
            <a:r>
              <a:rPr lang="en-US" sz="1800" dirty="0" smtClean="0">
                <a:solidFill>
                  <a:schemeClr val="tx1"/>
                </a:solidFill>
              </a:rPr>
              <a:t>sound?</a:t>
            </a:r>
          </a:p>
          <a:p>
            <a:pPr>
              <a:buNone/>
            </a:pPr>
            <a:endParaRPr lang="en-US" sz="1800" dirty="0"/>
          </a:p>
          <a:p>
            <a:pPr>
              <a:buNone/>
            </a:pPr>
            <a:endParaRPr lang="en-AU" sz="1800" dirty="0" smtClean="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Ecosystem – Riparian (River) Flats</a:t>
            </a:r>
            <a:r>
              <a:rPr lang="en-US" dirty="0">
                <a:solidFill>
                  <a:schemeClr val="tx1"/>
                </a:solidFill>
              </a:rPr>
              <a:t/>
            </a:r>
            <a:br>
              <a:rPr lang="en-US" dirty="0">
                <a:solidFill>
                  <a:schemeClr val="tx1"/>
                </a:solidFill>
              </a:rPr>
            </a:br>
            <a:endParaRPr lang="en-US" dirty="0">
              <a:solidFill>
                <a:schemeClr val="tx1"/>
              </a:solidFill>
            </a:endParaRPr>
          </a:p>
        </p:txBody>
      </p:sp>
      <p:pic>
        <p:nvPicPr>
          <p:cNvPr id="46082" name="Picture 2" descr="I:\Operations\Env Dept\Conservation\CA Site Photos\Fauna\Laughing kookaburra _ we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2636912"/>
            <a:ext cx="2112835"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 name="kookaburra.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5580112" y="5246645"/>
            <a:ext cx="487363" cy="487363"/>
          </a:xfrm>
          <a:prstGeom prst="rect">
            <a:avLst/>
          </a:prstGeom>
        </p:spPr>
      </p:pic>
    </p:spTree>
    <p:extLst>
      <p:ext uri="{BB962C8B-B14F-4D97-AF65-F5344CB8AC3E}">
        <p14:creationId xmlns:p14="http://schemas.microsoft.com/office/powerpoint/2010/main" val="2425363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3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240370" y="2060848"/>
            <a:ext cx="8580102" cy="3986757"/>
          </a:xfrm>
        </p:spPr>
        <p:txBody>
          <a:bodyPr/>
          <a:lstStyle/>
          <a:p>
            <a:pPr marL="0" indent="0">
              <a:buNone/>
            </a:pPr>
            <a:r>
              <a:rPr lang="en-US" sz="1800" dirty="0" smtClean="0">
                <a:solidFill>
                  <a:schemeClr val="tx1"/>
                </a:solidFill>
              </a:rPr>
              <a:t>Aboriginal </a:t>
            </a:r>
            <a:r>
              <a:rPr lang="en-US" sz="1800" dirty="0">
                <a:solidFill>
                  <a:schemeClr val="tx1"/>
                </a:solidFill>
              </a:rPr>
              <a:t>people have been known to live on these plains and valleys for over 40,000 years.</a:t>
            </a:r>
          </a:p>
          <a:p>
            <a:pPr marL="0" indent="0">
              <a:buNone/>
            </a:pPr>
            <a:r>
              <a:rPr lang="en-US" sz="1800" dirty="0" smtClean="0">
                <a:solidFill>
                  <a:schemeClr val="tx1"/>
                </a:solidFill>
              </a:rPr>
              <a:t>The local aboriginal people are the </a:t>
            </a:r>
            <a:r>
              <a:rPr lang="en-US" sz="1800" dirty="0" err="1" smtClean="0">
                <a:solidFill>
                  <a:schemeClr val="tx1"/>
                </a:solidFill>
              </a:rPr>
              <a:t>Wurundjeri</a:t>
            </a:r>
            <a:r>
              <a:rPr lang="en-US" sz="1800" dirty="0" smtClean="0">
                <a:solidFill>
                  <a:schemeClr val="tx1"/>
                </a:solidFill>
              </a:rPr>
              <a:t>.</a:t>
            </a:r>
          </a:p>
          <a:p>
            <a:pPr marL="0" indent="0">
              <a:buNone/>
            </a:pPr>
            <a:r>
              <a:rPr lang="en-US" sz="1800" dirty="0" smtClean="0">
                <a:solidFill>
                  <a:schemeClr val="tx1"/>
                </a:solidFill>
              </a:rPr>
              <a:t>They </a:t>
            </a:r>
            <a:r>
              <a:rPr lang="en-US" sz="1800" dirty="0">
                <a:solidFill>
                  <a:schemeClr val="tx1"/>
                </a:solidFill>
              </a:rPr>
              <a:t>trapped fish, hunted birds and Kangaroos and ate one of the most diverse plant diets in the world.</a:t>
            </a:r>
          </a:p>
          <a:p>
            <a:pPr marL="0" indent="0">
              <a:buNone/>
            </a:pPr>
            <a:r>
              <a:rPr lang="en-US" sz="1800" dirty="0">
                <a:solidFill>
                  <a:schemeClr val="tx1"/>
                </a:solidFill>
              </a:rPr>
              <a:t>Fire was used as a tool to manage the </a:t>
            </a:r>
            <a:r>
              <a:rPr lang="en-US" sz="1800" dirty="0" smtClean="0">
                <a:solidFill>
                  <a:schemeClr val="tx1"/>
                </a:solidFill>
              </a:rPr>
              <a:t>land – </a:t>
            </a:r>
            <a:r>
              <a:rPr lang="en-US" sz="1800" dirty="0">
                <a:solidFill>
                  <a:schemeClr val="tx1"/>
                </a:solidFill>
              </a:rPr>
              <a:t>as a way to minimise hot </a:t>
            </a:r>
            <a:r>
              <a:rPr lang="en-AU" sz="1800" dirty="0">
                <a:solidFill>
                  <a:schemeClr val="tx1"/>
                </a:solidFill>
              </a:rPr>
              <a:t>summer wildfires and as a method of harvesting plants and animals</a:t>
            </a:r>
            <a:r>
              <a:rPr lang="en-AU" sz="1800" dirty="0" smtClean="0">
                <a:solidFill>
                  <a:schemeClr val="tx1"/>
                </a:solidFill>
              </a:rPr>
              <a:t>.</a:t>
            </a:r>
          </a:p>
          <a:p>
            <a:pPr marL="0" indent="0">
              <a:buNone/>
            </a:pPr>
            <a:r>
              <a:rPr lang="en-AU" sz="1800" dirty="0" smtClean="0">
                <a:solidFill>
                  <a:schemeClr val="tx1"/>
                </a:solidFill>
              </a:rPr>
              <a:t>This land management has shaped what species are here today.</a:t>
            </a:r>
          </a:p>
          <a:p>
            <a:pPr marL="0" indent="0">
              <a:buNone/>
            </a:pPr>
            <a:r>
              <a:rPr lang="en-AU" sz="1800" dirty="0" smtClean="0">
                <a:solidFill>
                  <a:schemeClr val="tx1"/>
                </a:solidFill>
              </a:rPr>
              <a:t>There are many signs here today of the long history of the </a:t>
            </a:r>
            <a:r>
              <a:rPr lang="en-AU" sz="1800" dirty="0" err="1" smtClean="0">
                <a:solidFill>
                  <a:schemeClr val="tx1"/>
                </a:solidFill>
              </a:rPr>
              <a:t>Wurundjeri</a:t>
            </a:r>
            <a:r>
              <a:rPr lang="en-AU" sz="1800" dirty="0" smtClean="0">
                <a:solidFill>
                  <a:schemeClr val="tx1"/>
                </a:solidFill>
              </a:rPr>
              <a:t> people in the local area.</a:t>
            </a:r>
          </a:p>
          <a:p>
            <a:endParaRPr lang="en-AU" sz="1800" dirty="0">
              <a:latin typeface="Arial" charset="0"/>
            </a:endParaRPr>
          </a:p>
          <a:p>
            <a:pPr>
              <a:buNone/>
            </a:pPr>
            <a:endParaRPr lang="en-US" sz="1800" dirty="0" smtClean="0"/>
          </a:p>
          <a:p>
            <a:pPr>
              <a:buNone/>
            </a:pPr>
            <a:endParaRPr lang="en-AU" sz="1800" dirty="0" smtClean="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Aboriginal History</a:t>
            </a:r>
            <a:r>
              <a:rPr lang="en-US" dirty="0">
                <a:solidFill>
                  <a:schemeClr val="tx1"/>
                </a:solidFill>
              </a:rPr>
              <a:t/>
            </a:r>
            <a:br>
              <a:rPr lang="en-US" dirty="0">
                <a:solidFill>
                  <a:schemeClr val="tx1"/>
                </a:solidFill>
              </a:rPr>
            </a:br>
            <a:endParaRPr lang="en-US" dirty="0">
              <a:solidFill>
                <a:schemeClr val="tx1"/>
              </a:solidFill>
            </a:endParaRPr>
          </a:p>
        </p:txBody>
      </p:sp>
      <p:pic>
        <p:nvPicPr>
          <p:cNvPr id="47106" name="Picture 2" descr="I:\Operations\Env Dept\Conservation\CA Site Photos\Aboriginal artifacts\Aboriginal Scar Tree Maribyrnong River 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4941168"/>
            <a:ext cx="108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7107" name="Picture 3" descr="I:\Operations\Env Dept\Conservation\CA Site Photos\Aboriginal artifacts\Aboriginal Atrifact Taylors Creek 0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7904" y="4941168"/>
            <a:ext cx="1079933"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205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223956" y="1916832"/>
            <a:ext cx="8229600" cy="3986757"/>
          </a:xfrm>
        </p:spPr>
        <p:txBody>
          <a:bodyPr/>
          <a:lstStyle/>
          <a:p>
            <a:pPr marL="0" indent="0">
              <a:buNone/>
            </a:pPr>
            <a:r>
              <a:rPr lang="en-US" sz="1800" dirty="0" smtClean="0">
                <a:solidFill>
                  <a:schemeClr val="tx1"/>
                </a:solidFill>
              </a:rPr>
              <a:t>Early </a:t>
            </a:r>
            <a:r>
              <a:rPr lang="en-US" sz="1800" dirty="0">
                <a:solidFill>
                  <a:schemeClr val="tx1"/>
                </a:solidFill>
              </a:rPr>
              <a:t>settlers selected the plains for grazing </a:t>
            </a:r>
            <a:r>
              <a:rPr lang="en-US" sz="1800" dirty="0" smtClean="0">
                <a:solidFill>
                  <a:schemeClr val="tx1"/>
                </a:solidFill>
              </a:rPr>
              <a:t>for the new exotic animals they introduced to Australia like sheep and cows.</a:t>
            </a:r>
            <a:endParaRPr lang="en-US" sz="1800" dirty="0">
              <a:solidFill>
                <a:schemeClr val="tx1"/>
              </a:solidFill>
            </a:endParaRPr>
          </a:p>
          <a:p>
            <a:pPr marL="0" indent="0">
              <a:buNone/>
            </a:pPr>
            <a:endParaRPr lang="en-US" sz="1800" dirty="0" smtClean="0">
              <a:solidFill>
                <a:schemeClr val="tx1"/>
              </a:solidFill>
            </a:endParaRPr>
          </a:p>
          <a:p>
            <a:pPr marL="0" indent="0">
              <a:buNone/>
            </a:pPr>
            <a:r>
              <a:rPr lang="en-US" sz="1800" dirty="0" smtClean="0">
                <a:solidFill>
                  <a:schemeClr val="tx1"/>
                </a:solidFill>
              </a:rPr>
              <a:t>They removed surface </a:t>
            </a:r>
            <a:r>
              <a:rPr lang="en-US" sz="1800" dirty="0">
                <a:solidFill>
                  <a:schemeClr val="tx1"/>
                </a:solidFill>
              </a:rPr>
              <a:t>rocks were </a:t>
            </a:r>
            <a:r>
              <a:rPr lang="en-US" sz="1800" dirty="0" smtClean="0">
                <a:solidFill>
                  <a:schemeClr val="tx1"/>
                </a:solidFill>
              </a:rPr>
              <a:t>to </a:t>
            </a:r>
            <a:r>
              <a:rPr lang="en-US" sz="1800" dirty="0">
                <a:solidFill>
                  <a:schemeClr val="tx1"/>
                </a:solidFill>
              </a:rPr>
              <a:t>make farming </a:t>
            </a:r>
            <a:r>
              <a:rPr lang="en-US" sz="1800" dirty="0" smtClean="0">
                <a:solidFill>
                  <a:schemeClr val="tx1"/>
                </a:solidFill>
              </a:rPr>
              <a:t>easier, </a:t>
            </a:r>
          </a:p>
          <a:p>
            <a:pPr marL="0" indent="0">
              <a:buNone/>
            </a:pPr>
            <a:r>
              <a:rPr lang="en-US" sz="1800" dirty="0" smtClean="0">
                <a:solidFill>
                  <a:schemeClr val="tx1"/>
                </a:solidFill>
              </a:rPr>
              <a:t>and ploughed the land to plant  crops they had brought over </a:t>
            </a:r>
          </a:p>
          <a:p>
            <a:pPr marL="0" indent="0">
              <a:buNone/>
            </a:pPr>
            <a:r>
              <a:rPr lang="en-US" sz="1800" dirty="0" smtClean="0">
                <a:solidFill>
                  <a:schemeClr val="tx1"/>
                </a:solidFill>
              </a:rPr>
              <a:t>to Australia.</a:t>
            </a:r>
          </a:p>
          <a:p>
            <a:pPr marL="0" indent="0">
              <a:buNone/>
            </a:pPr>
            <a:r>
              <a:rPr lang="en-US" sz="1800" dirty="0" smtClean="0">
                <a:solidFill>
                  <a:schemeClr val="tx1"/>
                </a:solidFill>
              </a:rPr>
              <a:t> </a:t>
            </a:r>
            <a:endParaRPr lang="en-US" sz="1800" dirty="0">
              <a:solidFill>
                <a:schemeClr val="tx1"/>
              </a:solidFill>
            </a:endParaRPr>
          </a:p>
          <a:p>
            <a:pPr marL="0" indent="0">
              <a:buNone/>
            </a:pPr>
            <a:r>
              <a:rPr lang="en-US" sz="1800" dirty="0" smtClean="0">
                <a:solidFill>
                  <a:schemeClr val="tx1"/>
                </a:solidFill>
              </a:rPr>
              <a:t>These introduced crop plants, and garden plants </a:t>
            </a:r>
            <a:r>
              <a:rPr lang="en-US" sz="1800" dirty="0">
                <a:solidFill>
                  <a:schemeClr val="tx1"/>
                </a:solidFill>
              </a:rPr>
              <a:t>invaded </a:t>
            </a:r>
            <a:r>
              <a:rPr lang="en-US" sz="1800" dirty="0" smtClean="0">
                <a:solidFill>
                  <a:schemeClr val="tx1"/>
                </a:solidFill>
              </a:rPr>
              <a:t>the natural ecosystems, and became weeds which competed for space and water with the indigenous plants. </a:t>
            </a:r>
            <a:endParaRPr lang="en-US" sz="1800" dirty="0">
              <a:solidFill>
                <a:schemeClr val="tx1"/>
              </a:solidFill>
            </a:endParaRPr>
          </a:p>
          <a:p>
            <a:pPr marL="0" indent="0">
              <a:buNone/>
            </a:pPr>
            <a:endParaRPr lang="en-US" sz="1800" dirty="0" smtClean="0">
              <a:solidFill>
                <a:schemeClr val="tx1"/>
              </a:solidFill>
            </a:endParaRPr>
          </a:p>
          <a:p>
            <a:pPr marL="0" indent="0">
              <a:buNone/>
            </a:pPr>
            <a:r>
              <a:rPr lang="en-US" sz="1800" dirty="0" smtClean="0">
                <a:solidFill>
                  <a:schemeClr val="tx1"/>
                </a:solidFill>
              </a:rPr>
              <a:t>Introduced </a:t>
            </a:r>
            <a:r>
              <a:rPr lang="en-US" sz="1800" dirty="0">
                <a:solidFill>
                  <a:schemeClr val="tx1"/>
                </a:solidFill>
              </a:rPr>
              <a:t>animals </a:t>
            </a:r>
            <a:r>
              <a:rPr lang="en-US" sz="1800" dirty="0" smtClean="0">
                <a:solidFill>
                  <a:schemeClr val="tx1"/>
                </a:solidFill>
              </a:rPr>
              <a:t>such as sheep, cows, cats, and dogs competed </a:t>
            </a:r>
            <a:r>
              <a:rPr lang="en-US" sz="1800" dirty="0">
                <a:solidFill>
                  <a:schemeClr val="tx1"/>
                </a:solidFill>
              </a:rPr>
              <a:t>with or killed native </a:t>
            </a:r>
            <a:r>
              <a:rPr lang="en-US" sz="1800" dirty="0" smtClean="0">
                <a:solidFill>
                  <a:schemeClr val="tx1"/>
                </a:solidFill>
              </a:rPr>
              <a:t>animals.</a:t>
            </a:r>
            <a:endParaRPr lang="en-US" sz="1800" dirty="0">
              <a:solidFill>
                <a:schemeClr val="tx1"/>
              </a:solidFill>
            </a:endParaRPr>
          </a:p>
          <a:p>
            <a:endParaRPr lang="en-US" sz="1800" dirty="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European Settlement</a:t>
            </a:r>
            <a:r>
              <a:rPr lang="en-US" dirty="0">
                <a:solidFill>
                  <a:schemeClr val="tx1"/>
                </a:solidFill>
              </a:rPr>
              <a:t/>
            </a:r>
            <a:br>
              <a:rPr lang="en-US" dirty="0">
                <a:solidFill>
                  <a:schemeClr val="tx1"/>
                </a:solidFill>
              </a:rPr>
            </a:br>
            <a:endParaRPr lang="en-US" dirty="0">
              <a:solidFill>
                <a:schemeClr val="tx1"/>
              </a:solidFill>
            </a:endParaRPr>
          </a:p>
        </p:txBody>
      </p:sp>
      <p:pic>
        <p:nvPicPr>
          <p:cNvPr id="5" name="Picture 4" descr="whatwas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2852936"/>
            <a:ext cx="1794122"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pPr marL="0" indent="0">
              <a:buNone/>
            </a:pPr>
            <a:r>
              <a:rPr lang="en-US" sz="1800" dirty="0" smtClean="0">
                <a:solidFill>
                  <a:schemeClr val="tx1"/>
                </a:solidFill>
              </a:rPr>
              <a:t>There are also lots of different types of animals around…. </a:t>
            </a:r>
          </a:p>
          <a:p>
            <a:pPr marL="0" indent="0">
              <a:buNone/>
            </a:pPr>
            <a:r>
              <a:rPr lang="en-US" sz="1800" dirty="0" smtClean="0">
                <a:solidFill>
                  <a:schemeClr val="tx1"/>
                </a:solidFill>
              </a:rPr>
              <a:t>…some are noisy </a:t>
            </a:r>
          </a:p>
          <a:p>
            <a:pPr marL="0" indent="0" algn="r">
              <a:buNone/>
            </a:pPr>
            <a:r>
              <a:rPr lang="en-US" sz="1800" dirty="0" smtClean="0">
                <a:solidFill>
                  <a:schemeClr val="tx1"/>
                </a:solidFill>
              </a:rPr>
              <a:t>…some are cute</a:t>
            </a:r>
          </a:p>
          <a:p>
            <a:pPr marL="0" indent="0" algn="r">
              <a:buNone/>
            </a:pPr>
            <a:endParaRPr lang="en-US" sz="1800" dirty="0">
              <a:solidFill>
                <a:schemeClr val="tx1"/>
              </a:solidFill>
            </a:endParaRPr>
          </a:p>
          <a:p>
            <a:pPr marL="0" indent="0" algn="r">
              <a:buNone/>
            </a:pPr>
            <a:endParaRPr lang="en-US" sz="1800" dirty="0" smtClean="0">
              <a:solidFill>
                <a:schemeClr val="tx1"/>
              </a:solidFill>
            </a:endParaRPr>
          </a:p>
          <a:p>
            <a:pPr marL="0" indent="0" algn="r">
              <a:buNone/>
            </a:pPr>
            <a:endParaRPr lang="en-US" sz="1800" dirty="0">
              <a:solidFill>
                <a:schemeClr val="tx1"/>
              </a:solidFill>
            </a:endParaRPr>
          </a:p>
          <a:p>
            <a:pPr marL="0" indent="0" algn="r">
              <a:buNone/>
            </a:pPr>
            <a:endParaRPr lang="en-US" sz="1800" dirty="0" smtClean="0">
              <a:solidFill>
                <a:schemeClr val="tx1"/>
              </a:solidFill>
            </a:endParaRPr>
          </a:p>
          <a:p>
            <a:pPr marL="0" indent="0" algn="r">
              <a:buNone/>
            </a:pPr>
            <a:endParaRPr lang="en-US" sz="1800" dirty="0">
              <a:solidFill>
                <a:schemeClr val="tx1"/>
              </a:solidFill>
            </a:endParaRPr>
          </a:p>
          <a:p>
            <a:pPr marL="0" indent="0" algn="r">
              <a:buNone/>
            </a:pPr>
            <a:endParaRPr lang="en-US" sz="1800" dirty="0" smtClean="0">
              <a:solidFill>
                <a:schemeClr val="tx1"/>
              </a:solidFill>
            </a:endParaRPr>
          </a:p>
          <a:p>
            <a:pPr marL="0" indent="0" algn="r">
              <a:buNone/>
            </a:pPr>
            <a:endParaRPr lang="en-US" sz="1800" dirty="0">
              <a:solidFill>
                <a:schemeClr val="tx1"/>
              </a:solidFill>
            </a:endParaRPr>
          </a:p>
          <a:p>
            <a:pPr marL="0" indent="0" algn="r">
              <a:buNone/>
            </a:pPr>
            <a:endParaRPr lang="en-US" sz="1800" dirty="0" smtClean="0">
              <a:solidFill>
                <a:schemeClr val="tx1"/>
              </a:solidFill>
            </a:endParaRPr>
          </a:p>
          <a:p>
            <a:pPr marL="0" indent="0" algn="ctr">
              <a:buNone/>
            </a:pPr>
            <a:endParaRPr lang="en-US" sz="1800" dirty="0" smtClean="0">
              <a:solidFill>
                <a:schemeClr val="tx1"/>
              </a:solidFill>
            </a:endParaRPr>
          </a:p>
          <a:p>
            <a:pPr marL="0" indent="0" algn="ctr">
              <a:buNone/>
            </a:pPr>
            <a:r>
              <a:rPr lang="en-US" sz="1800" dirty="0" smtClean="0">
                <a:solidFill>
                  <a:schemeClr val="tx1"/>
                </a:solidFill>
              </a:rPr>
              <a:t>…and </a:t>
            </a:r>
            <a:r>
              <a:rPr lang="en-US" sz="1800" dirty="0">
                <a:solidFill>
                  <a:schemeClr val="tx1"/>
                </a:solidFill>
              </a:rPr>
              <a:t>some are </a:t>
            </a:r>
            <a:r>
              <a:rPr lang="en-US" sz="1800" dirty="0" smtClean="0">
                <a:solidFill>
                  <a:schemeClr val="tx1"/>
                </a:solidFill>
              </a:rPr>
              <a:t>slimy.</a:t>
            </a:r>
            <a:endParaRPr lang="en-US" sz="1800" dirty="0">
              <a:solidFill>
                <a:schemeClr val="tx1"/>
              </a:solidFill>
            </a:endParaRPr>
          </a:p>
          <a:p>
            <a:pPr marL="0" indent="0" algn="r">
              <a:buNone/>
            </a:pPr>
            <a:r>
              <a:rPr lang="en-US" sz="1800" dirty="0" smtClean="0"/>
              <a:t> </a:t>
            </a:r>
          </a:p>
        </p:txBody>
      </p:sp>
      <p:pic>
        <p:nvPicPr>
          <p:cNvPr id="38914"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68300" y="2743200"/>
            <a:ext cx="2323347"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descr="I:\Operations\Env Dept\Conservation\CA Site Photos\Fauna\Possum Ring Tail in Sugar Glider Box FOOPs sugar glider box check.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410200" y="3019530"/>
            <a:ext cx="3046615" cy="229431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89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2578" y="4876800"/>
            <a:ext cx="1551397"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6386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pPr marL="0" indent="0">
              <a:buNone/>
            </a:pPr>
            <a:r>
              <a:rPr lang="en-AU" sz="1800" dirty="0" smtClean="0">
                <a:solidFill>
                  <a:schemeClr val="tx1"/>
                </a:solidFill>
              </a:rPr>
              <a:t>Australia is riding on the sheep’s back.</a:t>
            </a:r>
          </a:p>
          <a:p>
            <a:pPr marL="0" indent="0">
              <a:buNone/>
            </a:pPr>
            <a:r>
              <a:rPr lang="en-AU" sz="1800" dirty="0" smtClean="0">
                <a:solidFill>
                  <a:schemeClr val="tx1"/>
                </a:solidFill>
              </a:rPr>
              <a:t>Sheep grazing was a major industry in farming the local area of </a:t>
            </a:r>
            <a:r>
              <a:rPr lang="en-AU" sz="1800" dirty="0" smtClean="0">
                <a:solidFill>
                  <a:schemeClr val="tx1"/>
                </a:solidFill>
              </a:rPr>
              <a:t>Maribyrnong.</a:t>
            </a:r>
            <a:endParaRPr lang="en-AU" sz="1800" dirty="0" smtClean="0">
              <a:solidFill>
                <a:schemeClr val="tx1"/>
              </a:solidFill>
            </a:endParaRPr>
          </a:p>
          <a:p>
            <a:pPr marL="0" indent="0">
              <a:buNone/>
            </a:pPr>
            <a:r>
              <a:rPr lang="en-US" sz="1800" dirty="0">
                <a:solidFill>
                  <a:schemeClr val="tx1"/>
                </a:solidFill>
              </a:rPr>
              <a:t>The treeless grasslands of the Western plains provided a wealth of ready pastures to graze. </a:t>
            </a:r>
          </a:p>
          <a:p>
            <a:endParaRPr lang="en-US" sz="1800" dirty="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European Settlement</a:t>
            </a:r>
            <a:r>
              <a:rPr lang="en-US" dirty="0">
                <a:solidFill>
                  <a:schemeClr val="tx1"/>
                </a:solidFill>
              </a:rPr>
              <a:t/>
            </a:r>
            <a:br>
              <a:rPr lang="en-US" dirty="0">
                <a:solidFill>
                  <a:schemeClr val="tx1"/>
                </a:solidFill>
              </a:rPr>
            </a:br>
            <a:endParaRPr lang="en-US" dirty="0">
              <a:solidFill>
                <a:schemeClr val="tx1"/>
              </a:solidFill>
            </a:endParaRPr>
          </a:p>
        </p:txBody>
      </p:sp>
      <p:pic>
        <p:nvPicPr>
          <p:cNvPr id="5" name="Picture 4" descr="shee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256" y="3284983"/>
            <a:ext cx="5867400"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247576" y="2060848"/>
            <a:ext cx="8229600" cy="3986757"/>
          </a:xfrm>
        </p:spPr>
        <p:txBody>
          <a:bodyPr/>
          <a:lstStyle/>
          <a:p>
            <a:pPr marL="0" indent="0">
              <a:buNone/>
            </a:pPr>
            <a:r>
              <a:rPr lang="en-AU" sz="1800" dirty="0">
                <a:solidFill>
                  <a:schemeClr val="tx1"/>
                </a:solidFill>
              </a:rPr>
              <a:t>Early 1900’s saw this region of Melbourne become the industrial hub of Melbourne large chemical complexes such as Monsanto were developed.</a:t>
            </a:r>
            <a:br>
              <a:rPr lang="en-AU" sz="1800" dirty="0">
                <a:solidFill>
                  <a:schemeClr val="tx1"/>
                </a:solidFill>
              </a:rPr>
            </a:br>
            <a:endParaRPr lang="en-AU" sz="1800" dirty="0" smtClean="0">
              <a:solidFill>
                <a:schemeClr val="tx1"/>
              </a:solidFill>
            </a:endParaRPr>
          </a:p>
          <a:p>
            <a:pPr marL="0" indent="0">
              <a:buNone/>
            </a:pPr>
            <a:r>
              <a:rPr lang="en-AU" sz="1800" dirty="0" smtClean="0">
                <a:solidFill>
                  <a:schemeClr val="tx1"/>
                </a:solidFill>
              </a:rPr>
              <a:t>There </a:t>
            </a:r>
            <a:r>
              <a:rPr lang="en-AU" sz="1800" dirty="0">
                <a:solidFill>
                  <a:schemeClr val="tx1"/>
                </a:solidFill>
              </a:rPr>
              <a:t>was no  Environment Protection Agency when all the chemical companies </a:t>
            </a:r>
            <a:r>
              <a:rPr lang="en-AU" sz="1800" dirty="0" smtClean="0">
                <a:solidFill>
                  <a:schemeClr val="tx1"/>
                </a:solidFill>
              </a:rPr>
              <a:t>started, and there was a lot of pollution of both the creeks and the soil. </a:t>
            </a:r>
            <a:endParaRPr lang="en-US" sz="1800" dirty="0">
              <a:solidFill>
                <a:schemeClr val="tx1"/>
              </a:solidFill>
            </a:endParaRPr>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pPr>
              <a:spcBef>
                <a:spcPct val="20000"/>
              </a:spcBef>
            </a:pPr>
            <a:r>
              <a:rPr lang="en-US" sz="2800" b="1" dirty="0" smtClean="0">
                <a:solidFill>
                  <a:srgbClr val="2C5A00"/>
                </a:solidFill>
              </a:rPr>
              <a:t>Factories</a:t>
            </a:r>
            <a:r>
              <a:rPr lang="en-US" dirty="0" smtClean="0">
                <a:solidFill>
                  <a:schemeClr val="tx1"/>
                </a:solidFill>
              </a:rPr>
              <a:t/>
            </a:r>
            <a:br>
              <a:rPr lang="en-US" dirty="0" smtClean="0">
                <a:solidFill>
                  <a:schemeClr val="tx1"/>
                </a:solidFill>
              </a:rPr>
            </a:br>
            <a:r>
              <a:rPr lang="en-AU" sz="1800" dirty="0">
                <a:solidFill>
                  <a:srgbClr val="002A5C"/>
                </a:solidFill>
                <a:latin typeface="+mn-lt"/>
                <a:ea typeface="+mn-ea"/>
                <a:cs typeface="+mn-cs"/>
              </a:rPr>
              <a:t/>
            </a:r>
            <a:br>
              <a:rPr lang="en-AU" sz="1800" dirty="0">
                <a:solidFill>
                  <a:srgbClr val="002A5C"/>
                </a:solidFill>
                <a:latin typeface="+mn-lt"/>
                <a:ea typeface="+mn-ea"/>
                <a:cs typeface="+mn-cs"/>
              </a:rPr>
            </a:br>
            <a:endParaRPr lang="en-US" sz="1800" dirty="0">
              <a:solidFill>
                <a:srgbClr val="002A5C"/>
              </a:solidFill>
              <a:latin typeface="+mn-lt"/>
              <a:ea typeface="+mn-ea"/>
              <a:cs typeface="+mn-cs"/>
            </a:endParaRPr>
          </a:p>
        </p:txBody>
      </p:sp>
      <p:pic>
        <p:nvPicPr>
          <p:cNvPr id="6" name="Picture 4" descr="Monsanto"/>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267744" y="3554616"/>
            <a:ext cx="3581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1179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236251" y="2492896"/>
            <a:ext cx="8229600" cy="3986757"/>
          </a:xfrm>
        </p:spPr>
        <p:txBody>
          <a:bodyPr/>
          <a:lstStyle/>
          <a:p>
            <a:pPr marL="0" indent="0">
              <a:buNone/>
            </a:pPr>
            <a:r>
              <a:rPr lang="en-US" sz="1800" dirty="0">
                <a:solidFill>
                  <a:schemeClr val="tx1"/>
                </a:solidFill>
              </a:rPr>
              <a:t>Quarrying blue stone was one of the largest industries in this </a:t>
            </a:r>
            <a:r>
              <a:rPr lang="en-US" sz="1800" dirty="0" smtClean="0">
                <a:solidFill>
                  <a:schemeClr val="tx1"/>
                </a:solidFill>
              </a:rPr>
              <a:t>region, this </a:t>
            </a:r>
            <a:r>
              <a:rPr lang="en-US" sz="1800" dirty="0">
                <a:solidFill>
                  <a:schemeClr val="tx1"/>
                </a:solidFill>
              </a:rPr>
              <a:t>left a series of quarry holes that were later used as </a:t>
            </a:r>
            <a:r>
              <a:rPr lang="en-US" sz="1800" dirty="0" smtClean="0">
                <a:solidFill>
                  <a:schemeClr val="tx1"/>
                </a:solidFill>
              </a:rPr>
              <a:t>tips.</a:t>
            </a:r>
          </a:p>
          <a:p>
            <a:pPr marL="0" indent="0">
              <a:buNone/>
            </a:pPr>
            <a:r>
              <a:rPr lang="en-US" sz="1800" dirty="0" smtClean="0">
                <a:solidFill>
                  <a:schemeClr val="tx1"/>
                </a:solidFill>
              </a:rPr>
              <a:t> </a:t>
            </a:r>
            <a:endParaRPr lang="en-US" sz="1800" dirty="0">
              <a:solidFill>
                <a:schemeClr val="tx1"/>
              </a:solidFill>
            </a:endParaRPr>
          </a:p>
          <a:p>
            <a:pPr marL="0" indent="0">
              <a:buNone/>
            </a:pPr>
            <a:r>
              <a:rPr lang="en-US" sz="1800" dirty="0">
                <a:solidFill>
                  <a:schemeClr val="tx1"/>
                </a:solidFill>
              </a:rPr>
              <a:t>Surface rocks are used for landscaping taking more habitat </a:t>
            </a:r>
            <a:r>
              <a:rPr lang="en-US" sz="1800" dirty="0" smtClean="0">
                <a:solidFill>
                  <a:schemeClr val="tx1"/>
                </a:solidFill>
              </a:rPr>
              <a:t>away.</a:t>
            </a:r>
          </a:p>
          <a:p>
            <a:pPr marL="0" indent="0">
              <a:buNone/>
            </a:pPr>
            <a:endParaRPr lang="en-US" sz="1800" dirty="0">
              <a:solidFill>
                <a:schemeClr val="tx1"/>
              </a:solidFill>
            </a:endParaRPr>
          </a:p>
          <a:p>
            <a:pPr marL="0" indent="0">
              <a:buNone/>
            </a:pPr>
            <a:r>
              <a:rPr lang="en-US" sz="1800" dirty="0">
                <a:solidFill>
                  <a:schemeClr val="tx1"/>
                </a:solidFill>
              </a:rPr>
              <a:t>Meat works along the </a:t>
            </a:r>
            <a:r>
              <a:rPr lang="en-US" sz="1800" dirty="0" err="1">
                <a:solidFill>
                  <a:schemeClr val="tx1"/>
                </a:solidFill>
              </a:rPr>
              <a:t>Maribyrnong</a:t>
            </a:r>
            <a:r>
              <a:rPr lang="en-US" sz="1800" dirty="0">
                <a:solidFill>
                  <a:schemeClr val="tx1"/>
                </a:solidFill>
              </a:rPr>
              <a:t> were typical of local </a:t>
            </a:r>
            <a:r>
              <a:rPr lang="en-US" sz="1800" dirty="0" smtClean="0">
                <a:solidFill>
                  <a:schemeClr val="tx1"/>
                </a:solidFill>
              </a:rPr>
              <a:t>industry </a:t>
            </a:r>
            <a:r>
              <a:rPr lang="en-US" sz="1800" dirty="0">
                <a:solidFill>
                  <a:schemeClr val="tx1"/>
                </a:solidFill>
              </a:rPr>
              <a:t>that polluted the water </a:t>
            </a:r>
            <a:r>
              <a:rPr lang="en-US" sz="1800" dirty="0" smtClean="0">
                <a:solidFill>
                  <a:schemeClr val="tx1"/>
                </a:solidFill>
              </a:rPr>
              <a:t>ways – they once just used the river like a garbage disposal system….throw it in and it will be taken away!</a:t>
            </a:r>
            <a:endParaRPr lang="en-US" sz="1800" dirty="0">
              <a:solidFill>
                <a:schemeClr val="tx1"/>
              </a:solidFill>
            </a:endParaRPr>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15900" y="1428736"/>
            <a:ext cx="7740476" cy="848136"/>
          </a:xfrm>
        </p:spPr>
        <p:txBody>
          <a:bodyPr/>
          <a:lstStyle/>
          <a:p>
            <a:pPr>
              <a:spcBef>
                <a:spcPct val="20000"/>
              </a:spcBef>
            </a:pPr>
            <a:r>
              <a:rPr lang="en-US" sz="2800" b="1" dirty="0" smtClean="0">
                <a:solidFill>
                  <a:srgbClr val="2C5A00"/>
                </a:solidFill>
              </a:rPr>
              <a:t>Other activities that have affected our Environment</a:t>
            </a:r>
            <a:r>
              <a:rPr lang="en-AU" sz="1800" dirty="0">
                <a:solidFill>
                  <a:srgbClr val="002A5C"/>
                </a:solidFill>
                <a:latin typeface="+mn-lt"/>
                <a:ea typeface="+mn-ea"/>
                <a:cs typeface="+mn-cs"/>
              </a:rPr>
              <a:t/>
            </a:r>
            <a:br>
              <a:rPr lang="en-AU" sz="1800" dirty="0">
                <a:solidFill>
                  <a:srgbClr val="002A5C"/>
                </a:solidFill>
                <a:latin typeface="+mn-lt"/>
                <a:ea typeface="+mn-ea"/>
                <a:cs typeface="+mn-cs"/>
              </a:rPr>
            </a:br>
            <a:endParaRPr lang="en-US" sz="1800" dirty="0">
              <a:solidFill>
                <a:srgbClr val="002A5C"/>
              </a:solidFill>
              <a:latin typeface="+mn-lt"/>
              <a:ea typeface="+mn-ea"/>
              <a:cs typeface="+mn-cs"/>
            </a:endParaRPr>
          </a:p>
        </p:txBody>
      </p:sp>
    </p:spTree>
    <p:extLst>
      <p:ext uri="{BB962C8B-B14F-4D97-AF65-F5344CB8AC3E}">
        <p14:creationId xmlns:p14="http://schemas.microsoft.com/office/powerpoint/2010/main" val="4221767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236116" y="2348880"/>
            <a:ext cx="8229600" cy="3986757"/>
          </a:xfrm>
        </p:spPr>
        <p:txBody>
          <a:bodyPr/>
          <a:lstStyle/>
          <a:p>
            <a:pPr marL="0" indent="0">
              <a:buNone/>
            </a:pPr>
            <a:r>
              <a:rPr lang="en-US" sz="1800" dirty="0" smtClean="0">
                <a:solidFill>
                  <a:schemeClr val="tx1"/>
                </a:solidFill>
              </a:rPr>
              <a:t>How do we make a difference to our natural environment?</a:t>
            </a:r>
            <a:endParaRPr lang="en-US" sz="1800" dirty="0">
              <a:solidFill>
                <a:schemeClr val="tx1"/>
              </a:solidFill>
            </a:endParaRPr>
          </a:p>
          <a:p>
            <a:r>
              <a:rPr lang="en-US" sz="1800" dirty="0">
                <a:solidFill>
                  <a:schemeClr val="tx1"/>
                </a:solidFill>
              </a:rPr>
              <a:t>Garden plants </a:t>
            </a:r>
            <a:r>
              <a:rPr lang="en-US" sz="1800" dirty="0" smtClean="0">
                <a:solidFill>
                  <a:schemeClr val="tx1"/>
                </a:solidFill>
              </a:rPr>
              <a:t>escape (and then become weeds)</a:t>
            </a:r>
            <a:endParaRPr lang="en-US" sz="1800" dirty="0">
              <a:solidFill>
                <a:schemeClr val="tx1"/>
              </a:solidFill>
            </a:endParaRPr>
          </a:p>
          <a:p>
            <a:r>
              <a:rPr lang="en-US" sz="1800" dirty="0">
                <a:solidFill>
                  <a:schemeClr val="tx1"/>
                </a:solidFill>
              </a:rPr>
              <a:t>Rubbish </a:t>
            </a:r>
            <a:r>
              <a:rPr lang="en-US" sz="1800" dirty="0" smtClean="0">
                <a:solidFill>
                  <a:schemeClr val="tx1"/>
                </a:solidFill>
              </a:rPr>
              <a:t>dumping </a:t>
            </a:r>
            <a:endParaRPr lang="en-US" sz="1800" dirty="0">
              <a:solidFill>
                <a:schemeClr val="tx1"/>
              </a:solidFill>
            </a:endParaRPr>
          </a:p>
          <a:p>
            <a:r>
              <a:rPr lang="en-US" sz="1800" dirty="0">
                <a:solidFill>
                  <a:schemeClr val="tx1"/>
                </a:solidFill>
              </a:rPr>
              <a:t>Dog </a:t>
            </a:r>
            <a:r>
              <a:rPr lang="en-US" sz="1800" dirty="0" smtClean="0">
                <a:solidFill>
                  <a:schemeClr val="tx1"/>
                </a:solidFill>
              </a:rPr>
              <a:t>poo</a:t>
            </a:r>
            <a:endParaRPr lang="en-US" sz="1800" dirty="0">
              <a:solidFill>
                <a:schemeClr val="tx1"/>
              </a:solidFill>
            </a:endParaRPr>
          </a:p>
          <a:p>
            <a:r>
              <a:rPr lang="en-US" sz="1800" dirty="0">
                <a:solidFill>
                  <a:schemeClr val="tx1"/>
                </a:solidFill>
              </a:rPr>
              <a:t>Cats &amp; Dogs</a:t>
            </a:r>
          </a:p>
          <a:p>
            <a:r>
              <a:rPr lang="en-US" sz="1800" dirty="0">
                <a:solidFill>
                  <a:schemeClr val="tx1"/>
                </a:solidFill>
              </a:rPr>
              <a:t>Vandalism</a:t>
            </a:r>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15900" y="1428736"/>
            <a:ext cx="7740476" cy="992152"/>
          </a:xfrm>
        </p:spPr>
        <p:txBody>
          <a:bodyPr/>
          <a:lstStyle/>
          <a:p>
            <a:pPr>
              <a:spcBef>
                <a:spcPct val="20000"/>
              </a:spcBef>
            </a:pPr>
            <a:r>
              <a:rPr lang="en-US" sz="2800" b="1" dirty="0" smtClean="0">
                <a:solidFill>
                  <a:srgbClr val="2C5A00"/>
                </a:solidFill>
              </a:rPr>
              <a:t>Suburbs</a:t>
            </a:r>
            <a:r>
              <a:rPr lang="en-US" dirty="0" smtClean="0">
                <a:solidFill>
                  <a:schemeClr val="tx1"/>
                </a:solidFill>
              </a:rPr>
              <a:t/>
            </a:r>
            <a:br>
              <a:rPr lang="en-US" dirty="0" smtClean="0">
                <a:solidFill>
                  <a:schemeClr val="tx1"/>
                </a:solidFill>
              </a:rPr>
            </a:br>
            <a:r>
              <a:rPr lang="en-AU" sz="1800" dirty="0">
                <a:solidFill>
                  <a:srgbClr val="002A5C"/>
                </a:solidFill>
                <a:latin typeface="+mn-lt"/>
                <a:ea typeface="+mn-ea"/>
                <a:cs typeface="+mn-cs"/>
              </a:rPr>
              <a:t/>
            </a:r>
            <a:br>
              <a:rPr lang="en-AU" sz="1800" dirty="0">
                <a:solidFill>
                  <a:srgbClr val="002A5C"/>
                </a:solidFill>
                <a:latin typeface="+mn-lt"/>
                <a:ea typeface="+mn-ea"/>
                <a:cs typeface="+mn-cs"/>
              </a:rPr>
            </a:br>
            <a:endParaRPr lang="en-US" sz="1800" dirty="0">
              <a:solidFill>
                <a:srgbClr val="002A5C"/>
              </a:solidFill>
              <a:latin typeface="+mn-lt"/>
              <a:ea typeface="+mn-ea"/>
              <a:cs typeface="+mn-cs"/>
            </a:endParaRPr>
          </a:p>
        </p:txBody>
      </p:sp>
      <p:pic>
        <p:nvPicPr>
          <p:cNvPr id="48130" name="Picture 2" descr="C:\Users\MarthaR\Desktop\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4345649"/>
            <a:ext cx="1602879" cy="1206801"/>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3" descr="I:\Operations\Env Dept\Conservation\CA Site Photos\Issues\Denton.more rubbis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808" y="3321088"/>
            <a:ext cx="24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descr="data:image/jpeg;base64,/9j/4AAQSkZJRgABAQAAAQABAAD/2wCEAAkGBhQSERQUExQWFBUVGBcZGBgYGBgYGxgYGBcYHBcXGhcYHCYeGBojGhgYHy8hIycpLCwsGB4xNTAqNSYrLCkBCQoKDgwOGg8PGiwkHyQsLCwpLCwsKSwpKSwsKSwsKSwpLCwtKSwpLCwsLCksLCwpKSkpLCwpKSkpKSwsKSwsKf/AABEIAL8BCAMBIgACEQEDEQH/xAAcAAACAgMBAQAAAAAAAAAAAAAFBgMEAQIHAAj/xABAEAABAgQEBAQDBgUDAwUBAAABAhEAAwQhBRIxQQYiUWETcYGRMqHwQlKxwdHhBxQjcvFigpIVM7IkQ3OiwiX/xAAZAQADAQEBAAAAAAAAAAAAAAABAgMABAX/xAAqEQACAgICAQMEAgIDAAAAAAAAAQIRAyESMUETIlFhcYHwBNHB8RSRsf/aAAwDAQACEQMRAD8A6YmWYlS8E10cQqpSITkMVTMMYXPLRYVJiCfKtFExWKHE+KmWFX1EcxwxCqiszKvf5Q4ceLXmATcPeBHBNIyyTqTAMzqmAUoSkNDImpAEL1FMZMTqqrQ3EFg/i7E2Qq+0fOdXXvWqWep/COycb1/9NXlHA6xfOo9zAaDY4Lxhk6iN+F+IZqVKluQFG36Qkpmk7mOtfwfwqWtK50wJmFxLyKSFBNs2ZlBnU4AbRje8HsFDrg3DoWhJU53N/kYaMOVLk8gGsWqAJayAm2zsff8AzFCaBKmkzEi55Ts/nsW2ileDmlF3ZdRMS5KbHpCxxRSzMil5iAYLVGIAF4CcT8UPK8Nrm0JQ9HNq5IlgZr3d2hj4VxBGdIXZJHzijOwzkBUNRZ4CTphBZ9Ib7GqxsxriJdNVpNPdCwMydgXhpmqTVygSm9jHNMPGaaHvHWuF6QZBaFNSsWKvBlAsBF08MlSQVDTaHGookk3EWEBGVoKj5M2/ByafIMpRSzHaGjCpxMtlODFfjTApry1yVpQnOAtTZlhKizoDsLkC43fsTOHUaUygBoO7k9ydzBWgPQm47halLKk/5iHBaohTKDNDrU06XvpALE8NyTMydIjuzVexow+YGvFmaE9oV6TEAkc0SrxlOxiMoyY1Bqop0t1BhD4l4fKFeNILKHxDZQ/WDq8fDawIn4qVlkgq8oOOEgp0JfFlWirpSAf6ku+U6gjUfXWOZvaOt45w0JwUpKShZ0Zvn1jlVfRqlTFIVqk3i5REcsx6MIjMYJ9vNHmjwMZhaTMaFERzKcERPGDCuJjmvEWHjxZg1s8LXB8omaroDHS+IKAEKVu0KPB+HMtR7mEWSgMcKekcCNplBBampwAIsGWIdTbAkcm45w7kV5RwStDLUO8fUvGVAChXlHy9jVp8wdFH8YZSsYhkocx2f+EuGLkrmIUDzS5a26HMsP7Ee0In8OuGTVVCSRyJIJ7nYR3vCMMEmsJaxkyx7LW8ZP3BLVWtUsuglxrex9DaMT65MxPN8K7K7KGhHQ7/AOYt4whN9j1hYCCJpIJYMT3DjbrrF7FosUklic5dvp4ocR0AUl2vFPFeJzLWopCVhJAIcOgnKw1uSCT6CDH88ioSyFJJAGYbgkPf0gWI0AMPkpXJVnVcP8o55WTB4ymNgSIf8Vw8S5a2LO8c5l0a1rISHYuYzBjdjRw6U5gTHTMIr+UBN+/77Ry7CsHmulKLqX/xQLuons23eOoS3l06QgZwhKdBdR0UdNfTWB2ZR2EKiqNgSz+/l1gpTSxl1Hl9XgNSodrMQA+hY79fL01MGaeR3hr0PQB4mmMhhe4t5F3/APr84CYbibBjBHiCrBmFI2/P9m94WqmcxtAfdk5bdB+ZUhaneLkymzyy42hUw2v579Y6RhclK0B9Gg2gwQh/yXpFGbTuSBD1jtGlILWhXpJgKusCkwtAaZhpa9oY+FsKA1EGKDCUzNYO0eEpl6QW0gxiDa/BkhLsI+f/AOL2BiVUJmpHLMBB/uH7fhH0jiIIQRr0jjf8TMKVOkL3KOYekIxzisqPRqLGPQpj7elaDyjeNJaWAEbwsejHowoxmK1WglgC1xAk6RitjEp5ZhN4ZnhM1SDq8PVZLeWR2jluI1Bk1gOxMRcQnWJWkbwMwetzpEEodaALPGUz+kryMfKeKnNPmHqox9S8ZKBQryMfL2JoaesD75/GDFUY7d/B7CwJSTuY6NXyWmhY0CQk/wC5Rb5/nCR/DxfhyE7WEFcY4l8KaFWIylJB3Go9QQ/v1jR7sHkI4rXgJIXfXKesKdXOQSGWQpaiyXdsvp5htLv51Kritc4ksAg/CFO7AFybMAQ27EZtWioK2aQFhOZhkSACA4AdSlEBh/q79wD0LYzBmMy1jJldUxR5gltlLCFZuudZBfZRPV6tWioQRNkOCSSoka5gBYizOCA/sBDNwstSkmWsIJW9kmxB7HKQQQ2m0MVJw1LKwhT+HqLnMlWZQ8PukJI179obSFOY1MuqqJgTMVMSLHne5BuMjCxJsOm5Ji7UYVUfzSFmWJQAYhCkgOcwClDVr3caJUOsMVZImpmBSJhKUgHMCQQEKWSH6FCkWNg4tYRNiGEKUkqCc9RVMhJSDkQmWohUwk6BlAhIGw0a2sFFaVKFMglAd0qOYksQliLjqrQD26snCmKPLCFAgkksSHYMNtByk+hgbXYdMp6YKmTStQDlLBiq7AO7MVaxDhld4ySvw1y1FicwylQdyEtqGZNtu8BhQ+S5LsUB+rEfmfL9oqVOMTEZkq5Q5F0l+12Yt82iHA8UsA+p6hhbR9209OkXMaxAlISCzvd7Dz7wIvdUCcdXYuzVIUoqUoOo7P026xQr6O2ZLKHZ39ovSKdCSzuRsLserxZS50GURfimji5NMSJoKVOId+GuIiEgGKtVQImE2uPtPvFeRQqQQH9Q7E9D0J266a3MXFovHJsvcW486C3S8JeE4vzMTd4cKinCgM1zp6jVPy9YUcT4cKV55Vg90bgv9ntpb/Eamtm529nT+GZzgPDJHOKPEDLCFILJbTvu79Pl33csMxVJlutQF2BUQHFmPuWhJJ9lIzT0Wq9IIvCFj8oEqBFiC8O9RXIVyuL6H9P1gDieGZ3tCcqdDWfL/EtB4NQtLMCXHkf3jMdE/ibwafB8dIJVKPN/bv7WPoY9GTsKPohDsH1jaPR6CE9EMxYzARNFWYtPiAbwk+hoklQOU+Ucj45SROl7OsD3jr0zQxy3+IKHKSNQoH5wPItjxwuB4afIQdhd4SDS0+UMTwUzCZxuCEKI6GPmqulPUEjdX5x9Q8Xy3lnyj5nxVYRUrPRX5xoms6ngVfllJD3a8XsUlpVLSZo+Ikh9ixA/F+7GFHhOeZykjYQZ42UXlJSSHsXDeoPn9CGXYPJPUTwxSksoJOmrONGcs5NmPRrwC4hq5iqeYKZiZamUUAuCTzXGhAN72zQNmCZ45lZlMQylBWqGvkOzsP1hpoKxVFYhKpJ/7axLKso2SpMsApYjVm3JBNnCK1XhFOihpp4kmoXMUBNPiKCwsj4Sb5ObbLo3nD5/DDFWqqmkKyuWkBSMy85APxS85urK4/5EQHnLo6hYK6U5iOZUtYljV1EglyWuxL36wPwqhXS4jnpS0sgsFHMcihcW7tctqOpEZKg2dIDEsBoVHTzzWOtxv7iM8c11TLkGXRpHikICT93MQFKD/dHnrvA+ox9MtUttiXAIP2FDbd294UsckzavEk+OSJQCALspKEl9QC6n3T0BtqHUkwOL8GyOEa0rBOIz/he5Uecu4CHYDTUjXZni7whWzJnjImzBMmSVEFk5eoCwrKHdi7voX1giJQpzMH8zOnpADJnhJZ9Gmkg307OHFrVxiiJYKwhkzSlXiIGYKIGUZiNCGykHT1hlxfRCTmuy7UpKVpMtQTYs7gPqdCSCfrrF7BZ5m51TVE2JDgABIYBwN7j3hfp8ZR4inWMp7gMo5bfVrjvBjCkOlRK08wZwX+2FEAnqUh943pp9CetKqZfsecKUM/UMXGYFR/4sdeu8eyrJuokfXSNZtRLCESjMygcyWNy5N33GYn5ROJwzZQSFAaEW5bG/7wyhWrEc1fRLTU1j0HvYOwG5YGIp84AXtms3nFpFcSLjMEluhB8+vvFYpZecEnmBSCASnoBsoebaA3aDtCypmZ0rMlQIuQ5Hfr7iBiF7THLaE6jzOhHnBma6lqWS5U2ji4sBfZoyilCkqUQ7AkhvrZ4El5Gi+0C0UtlN8JuRbXYt1jM+pK3WjKpD5QkjmDOTcXNnOnWLsySbHLYBy40B0PZ/0ilK5lcqSSrMOUsbDc+3yheguuki3Q4ulKErCFHoDy6Ehm1ax16wRkYvMnoyy0jPmctYpDvzZiNS+m14XkPqCFKS9lgq2Z9ddg59DFETeW9LMK5bEHxG1S+f/tuCdGSo6m7sCrS7Y0WwjiA8UKC3Vryj4lh2diGQjdy1rgMXHo1qHWhfMEgqUpyzXJUNATMXzW2DC1rehHF/AfsNEvHHu9oml8Qg7iFqho1CUp73/EQBNQoKsSIusalZV2jpBxwdoGSa15pUTeE4Vq+sT0VaQSc2v00SniS7HjbHupxUBOscw4xxpOdN/tD8YI4hiimN45fxFWqVN13jTxUKjvHDOKJ8JJfpB3/qgO8cV4bx9aUAQfRxMRrC+lZumN/ENePDV5GPmjicg1K26x1LiDip5ZAMcmreZZPeF4cRzpP8OqYJQlUGONpBWhdvs2vpfXz/AHha4PxIS0h9oaJs4T5ayk6XDgWI02L3HSHhHYGLFPwoqRJMxSmUQCSSSdfInX62g9hc1E1Au99LpuOnaAf8mmqP9RSyX53+EtuymvBoUvhLQqWU5AGysB62Dsw30gVTszLuJ0ixdKUpQqxILMMpJVyh3t1a4vC1i2GzkUYmSweQ85CnVlU+ZQL321ZgRYRfquKMhzfGLatlva7hh6XjdPH8nnR4RJIOYBIObV9wTubuWO8PNW9Gi67E1GLr8NzmcbADNqN9092G/q4cMVxmyudCnFgSFFTDQuLDUi3SF2mwCWqcakt4SnUiWyuXob69WbeCuHYmmZNWiWplJQ7HoltBYBn+miWKaUqNkkpKkHJuGFarpW4sCUk/+TMGDd43mlUpLBm3CiVlXzYM1mYe5gbJxecpyzJTsA5sTrEsnFwpYSHSsdDob6v5vD+rC9Hm/wDITlxIKbDps9RVLkqSpPM6tFdgVA+TO1+8QqoZoV4glrSlKiSMpISWuk5bJZyXNoM03EZBKTLLaFYsod9Lj6aDvCdPKzEIRUzHdyhUxKbkfbzoQde9gfItfk7HjXQnU9eQCrRSrgg2QBpd36M43OsHuFq/MTmDhKCc5OjEDKEt/pdzf5vW4uohT1S0hCRLUAWK1qIJTbOc6mLgrvYtuynkwWYmnOqlrmJBd0MAoOAGLEMxt1ikPk55KrHOqUlCOVQUJhCgQQ4y8qkkdcyvxFiL05VRnAVrmD+dzfrClPxM0gnzZySrOzFAFibAEE9SG1gtw7VJ8CRmUwMsPlF97hJuCR9WhlrsV76Dnye+vbruLxWxDEkywnlUSbHpbdhvck2imMeDJzrc5ggOLsSwsOg/CLIkrmnKlBWQQWGdIIA3UggtqNWcRm9bGS91GtPjipgUklSVKzAgEkEABjq5sdS3paJMFrAFpCilSQTz5Uj4rKU4tqQpxcgK6RWmcOVCZqS8uX8QcKICeVncEqBI3J6/eivSUksTRKmTkMLPLWmaGa/I9jp8QcNZ2IiXZVXegviKJ+V0y5VQl9UBRKbBhyFKtH11BgPiWJTiw8NMoA81yo66f1FluW4FntteDOFYLImsMyrockKsbhSSEtlOqnLH4QQzxTq8HTKLZJnO4Q5Te+oQhIIvluX1Nom7uhn1ZBKxAy5ZWolVgypY5lMSCy1S0mWi6HWE3OhFxGYp8VolIlpV4YdZAWFkLDkEFIQ5UMoGYEkNl1dknELbGXQx4NW51TZfRiPm4hZxCnKJi0nr8jpDdwpRy1U3iBvE5sx3cHTyhf4iS5zDb8IvCasvKIvVc/Kk3iLBK9yrN6RsoZyRtEZliXoIzqUzbjEKVEx0mOe8Qyeb1hsmYpymFLFp2YxbKlxIx7DWASnSIJ1MogGBODzmAgjWYiMpvAhVBYp4zOLkGA9LJzGCGKTc67B49JpxZrNr6xGStjLovYfZ7Ai4bq8M+AZxL0+M2AAsO9ruIXJyQbAKs2ha7al4O4NXmXLurNoEuLgMIzUnSQkhxkYSnK4AQerfN4Xq3AQpajNnBZ2QnUA/Fmu3TteLqMTXa/pvo/4CNM6szkkuD+Ojv8m/fpVPwc2XI1qIMrKEAlIygHrmta+p6fnC5XyEylpXluCCSG0AubG1vmxhvqJDuGY3Zz2I29iG3MKlfICvEBIsRLAsnlN1OrXlQ91OwcvaEnSVgxy3TCqq1CQGIyEDLowsLd9j/u9hVJRkzQtByqckG17aDrbY94oLUESUoTezpJHxB7HKbgEuQDdiO8EcOW8tAWU+KxKS9wzMo6bnKfIjrHmqCfX5J55Ovb9g3hk0kBJTdeZlDTMGOXN0vp0fpGF0a5UwKUg2dlO+U7A2Z/O0bU88LCTOK5V0FAuysqVApBHmq2pe3e3OxFSSsrWhUrIMgDgOSCFZyw0bQlxrsBeOGPI4XFxcpdP/AN+xLhNImYvOS4B5SX+YJse20M0zElZvClpUsqDMEuDuAVXAAYEuNteijgOI5wUy5SQVByCsAMLOCQQNhoHMH6GbkRkVKKd3JCyRfRQJLWZmYR0cNUenjzOUVf5McVcMpRTCdMX/AOomLALGxTzWUAwJCWDjRkpGazi8KQFcvheJdKQpjlSAMocjQAAdYsYzUmbORznIhwkLZgFAZlKLWDg3GwBYtlgxQVEqTTEraZM8WahIQQ3KpsyrhwQQxGoKd4EW4qmGSUna6IqinaxYu4BAbRILN1JBMUa1YQhE8XSMqld0Ksb9sz+neCKK3xAqYUJTskOHdgPiNr2D+d+iXJrSnD5ylG+chBAzAWSwY2yuT2vFG6J1vQ0T5KFtu9wxF/WLtDXqQUjmDpUFXIScqVMS1st3fzEAZCVTBLLpSgJDEp1IAZQD8ujwYkT1oQrwUZiATzEJcCygHDpOUk5u3eFkrQYunouTeIwS6JMpSShTcrqSsKsc6nzMBoQOZ30tUn4+pZBI8JQRfLZClF8xSSSUBidw3WISonw0+EtC1ZkIShCJjJKgpzytdZUbi2UkkA3kqvElrWFeHMUgqCwZcssSlLvLTYsGL6cztd4TiU5NlihUoywoi6wVoKd0hnUGN0l3KiGvq8XFVpnZQtZJTYAjQlizub6FyOlmMAZGKTHCpk0ynBNyZSVJBIFj8V1Gzm7nZxbw2VNHiFDZHcTGGV8jpDvYd2LuL9R12H6IsY3gMsShnQqW/wAC3zIJYFI1ZJNxzAWKmGjejXFKhWYJn1CkoZJCbXH2R4eZKQGs5IJA03jMT9vko2yTg6vy+JLfW49mP5QOqatpsyWd+ZP5j8/eF+kq1Sp8tQNiQD5GCWOqaahY1e3ftC9Ss7O40DqqUUFgd39Irz6ogXgpxDLCkJWja/p0hYqp5OtoaD3YslqiOoqHJgPVoIL7RaqF9NYjk1YPKrX8Ydsma09awtG82aog3iP+Vvaz/KN5MvMkgAE9TBVgZSlJJOsXMwALjQXP5PEBnn4SAN3i9JoFTFMkEsOa+nRxv6QyAZof6gLJUpIZyCD9MO0X8DczSVXBcAMG3Lv6f4aNqIfy1viU5yoF3AF1FrsHFnF9YKCSwHKxIe/3joPNiXgrb14Eyppb8kkkupwdPovBKVJUo9NW20EU6A5SPEUA53YOeltfrtBuSsEOLbOG02bp+8VirODLPglsG1gzlISoFiCbF9R9piCLNYtd9ngdiuBJnS81gUOVAOy0hnTZ9wBoTp925xNLqwYXvqSTax36W7QGqqFSLIJ6h1sTq9/vDV26bCHatUzl5K7Tpi3LovEWVKPTK2jA2b/TYej94s0+BCbMTKzs5UrQqPMXKT0D5jdviN43CJhqEsgqBUykpSUndi2iTylKtAWSR9qHWmwtKFGYoS5IZmTykh3OZT6+Q9Y5Y4kj0uUZRKdDgCFSkomHxhcZlNt0F27MzfiVGDy2+BJudQDc3L+Zu7d4qTcSQh/CAUfvHYas+8X6eSpEmWnMSss5UXJKlOXYDqQwaOiPHwTeNogSBmKTqGLbN1SdXfbZowuWxbzY/l7fgYocQVwlVMkEkZkrNgGsdydN/QmIlY4gpUjmzpPLb116Dr3jcw+n1RFWTCFNluPO52vtFmnlDKFq30Huwc29WgOcUM0Kmcwd0pFg5FioDzsO79Igo65WZpjqQXYEsc+blyl2ADgF7NqDE+WxvTD/ABBivgUeWWvxFzgpKh4anlpPx5VOGJHK+Vy5IIAhEpKaZOmAEKQlTFINhve+tgf8xcxbOtfxqCubMcywA3wpT8PLkALDqXbe5g0rLkmLdTm4Je6tWc6C7dvOJvbHlpUhhoaOYVc6nAZjZLENs14PLkJMojlLguFAsbaHb5jeKslBSRmIKlfAnS2vrbf6M9bMYBwVklsqQTqwJLaJDhzoBF60c8bsyisKGdJAudM2U7EMAdALgeYiWrwNKpyaicFBWVrWKgxCA+oIOVlah2LhwdcJ4WTKmIyKZJCc8tK8zAkOcvUCzpHtrDJidChMpaZc1gsHKgrGou6X3HT3iTa6Lxiwbi+BokyVFNQQFkNKXlmJzLKPhGV9E2OwcuHJitQJWin8NkqKDykFQSSEk5iggMlyARpbWKKkBaUhSwSCrMwFh0SxZJKWBcHW2rCxUYxNKcgdXIU2CQ1ns5s5QNXPN00TiPzRSqqqYlarArPxTCJZmFuVicvI4SDkDAAi28YgUqsAJzIzA6rSLudcyCzbHr2j0HgR5sCU83PY6pI9nhgxOclUkE6pHzEZwbhsNnYk7xNieG2Ulu/pHPN+20epFVKhcwrGQoqQbtcfmPzgjT0UqeSg69DYwIRhhQtwND/mJ8VkFOVaCQRcEaxZRaRJytkeL8GrlupHMn5j9YW5lE12h8wzi5xknD/ePzG3mPlA/iKllruhg+40MY1ATD5PKSQC4hdn4msZkAEDdvOC9ASiYZbv+HlFbGMNbMRbq28N4EIaGUJk5CRZJIf6F/aOj1VbKppSvDlhS9AL3UbJB3a40vYDpHOeE0PUoA2ckAO4A+u35lsXk1SZgmc0vMSAXcAONhZlWd2h4yrwZxtWFElCVmcVnxyEgjKQE57MxTkCSod9Ork7px5CC8xWVI++zqcXyoDlTWdgwLjUFh6aBXxHmUFErJKlDMAXIJF2sL6EMbxF/wBIQE5/6QUtR5inMTuWzPmVrcv1jpj/AB5PdnBPLHzY1S5KVpC0cySHBGnXX6+UWpKlgXAPobXsLM8XsGn5pMtIl/ClgBYakuWG+vr6mefTnVWUN9ecP6TWjzMmRWVE5gm4fXT8PPyPtFSolJmXcAg2voW0tob/AD8oszatvsukb6NuWHTzI9d62IYjTqAShXOqyWzJueqmtvYF+uW5Cz9q2bHc3o1Tg84Kzy7Ozbm6Rmcf3OW8oXOLFzaOYjx3OfNzOS4e9z9oAhxt5R0DB1JQEZlEkJupVn05iAwcntuYAfxYkpnUiEIbPLWlSQz2KVJUHPYg+hO0eL/F/kvNyhJ20erCLxSj8MVcOxVEyciWPiKkpudXa7/T/i28S8VS6abIQu5PMW2CQRoOpI06HpHNMH4amrIUFFK0EX7D4e4/aHGi4bBX4s9RmLSeUqOjEnKCp2Dk2/eOuMqR2ShbLNbOXUzDNEsiWgMgqLP1OUhwST10A0gUaWYpVyGDhgkdGdzpe8MFTiAz5cvKA7aXOjByFW2gZVTFG4IS/TUeR2/GH29iSUYkcrCXN13ICWcKKMt3A0TYH/lFSrpFISUquUlgoDblIBBLE307HrF9Ck06CQXUoMA2+pOrs5cny7RWpkKmOpYzWLvbQMmzN10HfpGSsFrohVJzJUs3KMpd387kMQ3S/TvTTPWAwUcrnQ6N0O1nNujvBvDgnwlBWq3B8gMo1vq59YoU+XwpgLZnGW1zlAfy1fzbWGcRWNIlLnSU5AEqKUnxCS7FiQCLgfpBamKUhkgBI1J3+vxgYcRQmUlQGWU3Z12slIGv+YooxSbUr/pgoRLUCoM5IBFlAEM97P6G0PySIpNuxu/m0hiR/uFiOh840n1zLu002KQuxDHUKbm8r7doC0eK+MkrQoslwoMT1stBIuw0Bf8ACIZE0TlLVLUiYkNyqBCpbEOw1Yh72Y9YOinIJCr1ASQcqQCUhgE2SAOo0YD7TbmPJm3ck2fQsB3zdtbfrGiVM5LknqSR2/Kw/SPTlfe1Oz2Btq/4ecI0JZQr0gKGYhOawmJsNrKB5fL8t/RUq6xKHSoEyy+YM5STdu4s/wBMfQLFqxq4YrgqSBuAxjevSCSe0K0qf4Fni2jFApKS+rj5xy1UK+D1+5WazqbmMaIpAoZTBKXVJSeazxbTh6V3TbuIup6RBrYoVeFAA7REjDP6Si8NGI4R6xTq6QpkKHY/hGbNRzLFqU+KghWVJIBPRz2g3juCrp0JeYmZLmOApIIAUACQcw6KBHXm6GIaaV4gmJmXUAWHQtDXW0k44bVS5stgmSJqX2VLBPKxLl0sXNmV1EJN00NCPJMSuGnQta2FilJOgy6n3OX2h2xCtMynWAAFZDlYFtHS5tZw9oT+EpeZGcgkFa5Y75pfxNvlKfn2hpw2sBE0FYVzKCR91CSpIAGzskufLoIOPNTcfBy5MlSpC1QVLIyLqJcsjlIKUFQYgkMSQxZN8ugSHYAQRkzZdv8A1YUQD8LK1Z/+1KLGw00YRLVcLlBTPRygnQhwdXbv3ivJr1EkTFBOVmyDUf7yr8o9DDnhH2y1+/c5cuKWT3Rv9/BYo56ZClKlFalK+IhKhmbTMqez+bGCNDjU8lRmJSoFsoBIy9cymAPsIFqxSUkf9yWD/wDG6v8A6ym+cV5uJJJdRmKHQsl/JLqI9QI9ODxS6d/Y5Xgk+1/2HKnEs+rW6OW+ugZ+8LUwKdz5Asz3dyewv0ZI6PFgcQhyESU9gVEsN1KJ1V3tsGEVK7EAS6iVNoLJAe4t+guPeGcceR/YaGOePUVVlmbj8w3Sss5csHURmAe2gyaf3dYhl4sqYsBS8wZ/J3d27MfWBE+rdISA1r6bX9tfeNKJahlmDUEIV3zncdnjiljx43UILrtaOuEWlbY3UdTlJ2dtA4dxf1//AEekGJcwhJmLsBt6779D0LQsYUtaZpTLQVoTZJFwA5Bf2PppuIakpGUmcUqCgxDOGu4HXr5HsY8dI77BSlCaSqYAkJKmDuwNg+4T5hn30gHWhSZpu/S72894J0xJ5QXGzagDzfKC3b2MWK+iSoJUNrHvBaAilT1DgPc7edv2+UGPCEuSrRyL91GwAPmQBAyTTMp4JomkCKR0hXHdlbEKRkgJ1AA82hYUSl0EF2JD9tH+msIYq+qUlvsg6qIJCfNgeh1t7iBtTRKmTpaPEKklLksybEuQ3Yt8gblkkZxRismrTkB0U7m4EtOUEsDpob6lrXMMsk/ydGSdVBx1BI5QS99r+cI6mK/9NyWAHLdvQBIt5b2i/jGMzJiFo0yAEBLggJUOW33UEA9wr1ClRGUbdFzg7FvDqMivhm8pKibK+ybhtbbawTkIXIq1S5LKC3Uoqd0EEg3ZzzHrvtrCKUkKShOrOW1faGut4lnFEopyy1ZQlQbMrMEsphuC6SOmUxk9bFcfIfxjGRJAKiM50As5vcPozX/OBMitVkmTp0spRlCQWAsqYlyBc2Dlj09YI4RgBf8AmJ61LmFmDBks9gB/i2+sEK2eyOVICTYuAABlJB9wB6w++2LFpaQFNQmeMwZZTqxHOHNh07eZG5j0LkvJLUpUshLk5Trcl2BP4aR6F5lvR+A3NWZxSDY/tGKk5Etu/vFXEKvKQoFmaC2HTpVTfUgiOfI9ndDaLPjmZJCtx+I1jWkx4pukkHtFI1LTDKGhFvMfqIqmRlURBg+VAkuNjGjiEq1jeqxALkqa1jAajSCW7RYWgBN9Cb66eheKUTsSKEkz1KBbVzHR8ExYKo/DWH5VS7E86JgXvsSSoe0ISaEBS06MXHlr+3pDJgcwmUkbgJUBrfKopJ9SdYOSPJGxz4yA1VQTZLSpKssuUZh8RLggElwXByqCVG4c7hoJYBL5EpI+EqAI0KFZVpbewAH+0wdk1SCFAIckkL7uHFjY2s/ZtYnTJDhh9pJ9cwJ+QMGONwSlZy5F7nxRjjiT4VKkuSQkIA0ublgNAHMcp/6xLzgzSoBvsi77htod+POIpZUkKWGIOVL6pBylZbqUEDqAW1jl1YrxpvKNdHt+O0BvfI6EtUOBnykgKlp1Dudb/P5xVXmVryjoBc+QOnmYzSVA8MFIBLtmUHAaxy6v2/ExqSqZy/Z3ZIBLdhqd+g1jvxZXL2u39Fpfki4pEfikjKlgNy9h3/1H6FrjMxCdNQm56lW79+0RZ2LI23FwO7/aV38m2bYFsqE+ZOrNcnv/AIG8dcMii03+/RfP1YrRTKiC531HYfqW+UTy0kLSkkhJKMwHUJcnz/eM1VPzEj72Udmt8tYx4nOkdc34K/b2i04xk+P5EsO4VMnIlkSpfNm1e5SCQRfcOkj1i4nAp81SVKPQBtARdLh/IjodN4k4dlkZSpZLo0NvhZ/ktP0IOHE5UpBWlYKBrfY3I113EeBR1GisGTJTnuVKF9yDZyxcgeVokpqTMm94GVHFMmepg/L9aEufIiGzBUJXLt8riM2ZC/OoslyLdozJANoa5lMCGKf3hbnYaULzI+Hp08u0BTY7iTy5NuhgNPZK5i1fEosP7UBk+5zK9R0hplSwpN7GBNVw9nckt32Hn0jKZnE55KJQQ5IBCDoFPYFLglNrHf3i9U0HhISolQ8QkpfKFG1yQlSmG5c7h9WiXE8qFKSlQUlIBJGhYugA+Ye3aBeCoMwDM/KGuSWBL5Q/f84zizlk0g9h1AFEkEOdmIJ7P72jyqGVKUF+GCQQXIUou++Z/wA9YzTr1U7JT+XT66RoMURPSAslKlnLZ0kKL5SCNHAbz8xB0iKbYZRxMJy8qJiZYBDBTO4+zlLHY3+jnHcTGVIN1Zw4DEAbv9PeFOewmeFNBFuWaCkE3ulVhbR218i8WasZGRawSdNACTrs5PyFug5NjpJFdUu+XLZPRhppcX+cejeobNsQdyW8vk3vHonRbky9jGDrmg5TGvDGHrpwsHWx+ekN2RJdiABAtK05yBctvGmmtnTGihMmnxSSDaNOIFnLnR2PpBgy3LNrFKtXbwyN/wDIieKVqyuSPgB4FixVMGZ7WhixOapMsKSM2VQJHUZv1aM0fDnKFAN0i9idL/SKeqW9xr6RdEGJ2Ozck9IAYEEFn+8SHfsfnBvh5boAPRn/ALSGYbX89IhxvDUIpqchOUISlKyLnQOznQE2D6aRnhjlcZe/4WbzhxPJFV1qpVQEi6VDR2a5Nm8m9YO1teZkkS0WVMKUBVxlKyEu4LjUnsEk94DY2lpj2tlSPVUs29M3vBGsPg0S57/CgqQTrnmuiT5sJhV6GEim++iUm/Urwctx2tE+qmKQP6YOSUGb+mjlljtyh/MmKKEkHvBXhEITX0yVBMxKpqElKkhQKVKykMq1wekWeJKFKK2pQhOVKZswBIsAkLOVI7M0KX8Wa4NNDZV6OevM7dA7fWtoJVU3NyIsn0Dgbqbb/ToPO8CaMHOz3YhyAAl+wG7dIL0FWE57tlAKS4fMSzeaQx7c2lm6cUq9snSJyXldkc6QJaWL5txo3m181zbbzJaGUSnS61EAeb2HkNT3baJpMrO6yWSnfW/YbmxYdQTYJJjEshyvSxCf9IHxK7m5A6kmOyD2pdPx9F8iPqiwZbDKLhI9yT+eU/KBU6RlUolwJaSS17kpSPmtvQwTp5rMT/eR6co9EgepEa1FMVylhrqVLRfds0xY7soB9ItJ8YSkvj/X+Ca7QOpJtRMU6QRLDhzoxs4LaQWpaQzUpTOUEAOxSOZ+hXoQ9+zs94nq6kplolpSklIuzAJAu4DdR1e8VqXEZgFwUkGwJAJSDtexDP8Ao0eJZ1hWqwiSmWFWStIawDvq6srEWPneH7gVX9EOXtre/veOUmmmKImFbi/2n+V/aG3hzFVIQwP5wQo6hOkpOh1hXxumXLWVeMhIJsFJSLf3F3Pdh6QOl8Qq3Nn2ili2NomF2zKZnAV+UFMGTrssHFV5SVAKb7SClvUZrH6tvRqOK0KsqUFgJdlAG7FtdAC35QK8QrLFDGzD4jvsPTUj9ZZ9EEoJUBnmOEJOtg7kaB2DfOGpdkPUk9CxiC86s5ABUoEAAJA0chKbAWDDv3ET0NUlEtSU/wDcNtH1cA+g2/UPLkzG4cpO+40P5D0janw8SgTqXtr0GtvPrATEcfgnxiqEqUhABLs7dAPS/wCsCqereXMJsUi5H3WJCm1cZXbsIt4lMzS1E8xIUAD30Hp+UCFEy5S0AfElLvqwa46Ob9CISTtjLG0g1OqUzZctZuskILMxV8JXb1LjZXQWlxOf4kxaQwSCEva5G37/ALPSwugXLlqWUuBlBa40zBj9kgKB137hskjKGDE3JtfXtf2jWFwolWp2Y3Guhto59k+0eieQQEW03LbnUP8AKPRjIbMSp/DUoORlJHtFGkqE5tbkGJ/4jzSgS5ibeKGP96bK+YMJ+DTyopfXM3ygy7OhdDj/ADWVVhmJZh16X2vEmIJSFzElQJQtSX0cpLGx219or0AHj0zjMSpKjdmAGZKu5GUKbewgLXU7zgtiELUVEO+qn1NzcxCKdMvJq0dPwzJ4YsLxBV0AW46PAqiqTlA3FuzxfzqSCrqPyiyZNinj08CVOQsOkmW3YkJP5H3iOVORLLvlDgHuCsJBsP8AU2kVMUqyUVWa4C5Q9DLF4r8N1WZ0quXJ7aD2uH9YoSLuPyCpYyWKilI/uKZgSw8wm/lE38W6hMunRSynDnOW3TLBlyx/5f8AARbpafNNQv7ImJmHTVCwdOpCG9BsIF8TYnKm1ChMQt/DQy0nmDgkuknKoAqNnGpvGi1VCyXus51w+koq6ckENOlf+aYY+MJf/wDQq/8A51/NUQ0PCipk9C5MxM5KFpUoMUKSkLDuFW/4qMS8Xg/9TrH08ZZHr+XaJVUincSmnlSyRzGL8ujdCQTZIDly2Vg5/H/JDw0iABnNzsP17xakSyqWQVEbkOerjQ6CLIQ3nLzslIITsAHPTb4laD2HnVmS8ygjUD4gL2GiB1891F9gYuKaVL3K1AEn7oIskdyCCTsC25amZnhSSv8A9yc4T/pQCylP94nlHRlHXLFFk3v8/wBC8daNjN+IliAS/QsRmbqCrKgNskGLMzl8FCtSFTFDRytTMd7BBsOsRSUALEpIcygjM+ipyyEoS33Elbnrz/6YbeK8ASmShaRdACSdyALv1/UmK5c/KPH9/f6BCG7AGK1glSXsp23b4jZi3TpteE7EsVXOWUysxSdgLmzOelmjbE6pU+bkSHfKOn4m+u/frBaZTyqXupi5bW7OLXD9WMcLKm/CGBzfGClkMynSS5JbdtfJ7w14QklZBF+lre0JMrjEoWnIhOzqdQJbR2b5vHReElCdNSWIKkhR8zsL6Qyaoy7LKcPAPMH7RsaFBuE+5JbyhxqcEDOIF1lAySwv1tb943IEsV7YtTKUP1awH2Xf7otY9YnpuG/5nMrMUhFk6cxa720s57q7MZKiXkcb3Hyv+Le5i7hSlIATYPc+Z1+u0NZGMLkL5wQzJjfCoghQP3gCSD0Jt7+kGpOCpSkJLLYC7a+jwUVgBVM8QKDEpOl8wd/cNeMnByCYDKQjQn4tgiBzgfCFMNipQyp+agPWF3ivCjKWiYkDKwSdi6QcpDdh12EdGn07hj1B/wCKgR+EAeIKFS1yQwKCpWZ+yCQO7sflAoZijIrViUMg8MhSybllJyosXACiWLqDF3G8NmK8Ky8qVylZQwKQDmSxuwd+vVoHV9OChsuZSHI0uDqm9m39O8YoalcpBTfKGZJLhPk3r6ub6wFQN3RTm05QyWsnc79xGIuzUFTu17x6MHij/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8134" name="Picture 6" descr="C:\Users\MarthaR\Desktop\ca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869264"/>
            <a:ext cx="1794520" cy="1298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6983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236116" y="2348880"/>
            <a:ext cx="8229600" cy="3986757"/>
          </a:xfrm>
        </p:spPr>
        <p:txBody>
          <a:bodyPr/>
          <a:lstStyle/>
          <a:p>
            <a:pPr marL="0" indent="0">
              <a:buNone/>
            </a:pPr>
            <a:r>
              <a:rPr lang="en-US" sz="1800" dirty="0">
                <a:solidFill>
                  <a:schemeClr val="tx1"/>
                </a:solidFill>
              </a:rPr>
              <a:t>How do we make a difference to our natural environment ?</a:t>
            </a:r>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15900" y="1428736"/>
            <a:ext cx="7740476" cy="992152"/>
          </a:xfrm>
        </p:spPr>
        <p:txBody>
          <a:bodyPr/>
          <a:lstStyle/>
          <a:p>
            <a:pPr>
              <a:spcBef>
                <a:spcPct val="20000"/>
              </a:spcBef>
            </a:pPr>
            <a:r>
              <a:rPr lang="en-US" sz="2800" b="1" dirty="0" smtClean="0">
                <a:solidFill>
                  <a:srgbClr val="2C5A00"/>
                </a:solidFill>
              </a:rPr>
              <a:t>Suburbs</a:t>
            </a:r>
            <a:r>
              <a:rPr lang="en-US" dirty="0" smtClean="0">
                <a:solidFill>
                  <a:schemeClr val="tx1"/>
                </a:solidFill>
              </a:rPr>
              <a:t/>
            </a:r>
            <a:br>
              <a:rPr lang="en-US" dirty="0" smtClean="0">
                <a:solidFill>
                  <a:schemeClr val="tx1"/>
                </a:solidFill>
              </a:rPr>
            </a:br>
            <a:r>
              <a:rPr lang="en-AU" sz="1800" dirty="0">
                <a:solidFill>
                  <a:srgbClr val="002A5C"/>
                </a:solidFill>
                <a:latin typeface="+mn-lt"/>
                <a:ea typeface="+mn-ea"/>
                <a:cs typeface="+mn-cs"/>
              </a:rPr>
              <a:t/>
            </a:r>
            <a:br>
              <a:rPr lang="en-AU" sz="1800" dirty="0">
                <a:solidFill>
                  <a:srgbClr val="002A5C"/>
                </a:solidFill>
                <a:latin typeface="+mn-lt"/>
                <a:ea typeface="+mn-ea"/>
                <a:cs typeface="+mn-cs"/>
              </a:rPr>
            </a:br>
            <a:endParaRPr lang="en-US" sz="1800" dirty="0">
              <a:solidFill>
                <a:srgbClr val="002A5C"/>
              </a:solidFill>
              <a:latin typeface="+mn-lt"/>
              <a:ea typeface="+mn-ea"/>
              <a:cs typeface="+mn-cs"/>
            </a:endParaRPr>
          </a:p>
        </p:txBody>
      </p:sp>
      <p:sp>
        <p:nvSpPr>
          <p:cNvPr id="4" name="AutoShape 5" descr="data:image/jpeg;base64,/9j/4AAQSkZJRgABAQAAAQABAAD/2wCEAAkGBhQSERQUExQWFBUVGBcZGBgYGBgYGxgYGBcYHBcXGhcYHCYeGBojGhgYHy8hIycpLCwsGB4xNTAqNSYrLCkBCQoKDgwOGg8PGiwkHyQsLCwpLCwsKSwpKSwsKSwsKSwpLCwtKSwpLCwsLCksLCwpKSkpLCwpKSkpKSwsKSwsKf/AABEIAL8BCAMBIgACEQEDEQH/xAAcAAACAgMBAQAAAAAAAAAAAAAFBgMEAQIHAAj/xABAEAABAgQEBAQDBgUDAwUBAAABAhEAAwQhBRIxQQYiUWETcYGRMqHwQlKxwdHhBxQjcvFigpIVM7IkQ3OiwiX/xAAZAQADAQEBAAAAAAAAAAAAAAABAgMABAX/xAAqEQACAgICAQMEAgIDAAAAAAAAAQIRAyESMUETIlFhcYHwBNHB8RSRsf/aAAwDAQACEQMRAD8A6YmWYlS8E10cQqpSITkMVTMMYXPLRYVJiCfKtFExWKHE+KmWFX1EcxwxCqiszKvf5Q4ceLXmATcPeBHBNIyyTqTAMzqmAUoSkNDImpAEL1FMZMTqqrQ3EFg/i7E2Qq+0fOdXXvWqWep/COycb1/9NXlHA6xfOo9zAaDY4Lxhk6iN+F+IZqVKluQFG36Qkpmk7mOtfwfwqWtK50wJmFxLyKSFBNs2ZlBnU4AbRje8HsFDrg3DoWhJU53N/kYaMOVLk8gGsWqAJayAm2zsff8AzFCaBKmkzEi55Ts/nsW2ileDmlF3ZdRMS5KbHpCxxRSzMil5iAYLVGIAF4CcT8UPK8Nrm0JQ9HNq5IlgZr3d2hj4VxBGdIXZJHzijOwzkBUNRZ4CTphBZ9Ib7GqxsxriJdNVpNPdCwMydgXhpmqTVygSm9jHNMPGaaHvHWuF6QZBaFNSsWKvBlAsBF08MlSQVDTaHGookk3EWEBGVoKj5M2/ByafIMpRSzHaGjCpxMtlODFfjTApry1yVpQnOAtTZlhKizoDsLkC43fsTOHUaUygBoO7k9ydzBWgPQm47halLKk/5iHBaohTKDNDrU06XvpALE8NyTMydIjuzVexow+YGvFmaE9oV6TEAkc0SrxlOxiMoyY1Bqop0t1BhD4l4fKFeNILKHxDZQ/WDq8fDawIn4qVlkgq8oOOEgp0JfFlWirpSAf6ku+U6gjUfXWOZvaOt45w0JwUpKShZ0Zvn1jlVfRqlTFIVqk3i5REcsx6MIjMYJ9vNHmjwMZhaTMaFERzKcERPGDCuJjmvEWHjxZg1s8LXB8omaroDHS+IKAEKVu0KPB+HMtR7mEWSgMcKekcCNplBBampwAIsGWIdTbAkcm45w7kV5RwStDLUO8fUvGVAChXlHy9jVp8wdFH8YZSsYhkocx2f+EuGLkrmIUDzS5a26HMsP7Ee0In8OuGTVVCSRyJIJ7nYR3vCMMEmsJaxkyx7LW8ZP3BLVWtUsuglxrex9DaMT65MxPN8K7K7KGhHQ7/AOYt4whN9j1hYCCJpIJYMT3DjbrrF7FosUklic5dvp4ocR0AUl2vFPFeJzLWopCVhJAIcOgnKw1uSCT6CDH88ioSyFJJAGYbgkPf0gWI0AMPkpXJVnVcP8o55WTB4ymNgSIf8Vw8S5a2LO8c5l0a1rISHYuYzBjdjRw6U5gTHTMIr+UBN+/77Ry7CsHmulKLqX/xQLuons23eOoS3l06QgZwhKdBdR0UdNfTWB2ZR2EKiqNgSz+/l1gpTSxl1Hl9XgNSodrMQA+hY79fL01MGaeR3hr0PQB4mmMhhe4t5F3/APr84CYbibBjBHiCrBmFI2/P9m94WqmcxtAfdk5bdB+ZUhaneLkymzyy42hUw2v579Y6RhclK0B9Gg2gwQh/yXpFGbTuSBD1jtGlILWhXpJgKusCkwtAaZhpa9oY+FsKA1EGKDCUzNYO0eEpl6QW0gxiDa/BkhLsI+f/AOL2BiVUJmpHLMBB/uH7fhH0jiIIQRr0jjf8TMKVOkL3KOYekIxzisqPRqLGPQpj7elaDyjeNJaWAEbwsejHowoxmK1WglgC1xAk6RitjEp5ZhN4ZnhM1SDq8PVZLeWR2jluI1Bk1gOxMRcQnWJWkbwMwetzpEEodaALPGUz+kryMfKeKnNPmHqox9S8ZKBQryMfL2JoaesD75/GDFUY7d/B7CwJSTuY6NXyWmhY0CQk/wC5Rb5/nCR/DxfhyE7WEFcY4l8KaFWIylJB3Go9QQ/v1jR7sHkI4rXgJIXfXKesKdXOQSGWQpaiyXdsvp5htLv51Kritc4ksAg/CFO7AFybMAQ27EZtWioK2aQFhOZhkSACA4AdSlEBh/q79wD0LYzBmMy1jJldUxR5gltlLCFZuudZBfZRPV6tWioQRNkOCSSoka5gBYizOCA/sBDNwstSkmWsIJW9kmxB7HKQQQ2m0MVJw1LKwhT+HqLnMlWZQ8PukJI179obSFOY1MuqqJgTMVMSLHne5BuMjCxJsOm5Ji7UYVUfzSFmWJQAYhCkgOcwClDVr3caJUOsMVZImpmBSJhKUgHMCQQEKWSH6FCkWNg4tYRNiGEKUkqCc9RVMhJSDkQmWohUwk6BlAhIGw0a2sFFaVKFMglAd0qOYksQliLjqrQD26snCmKPLCFAgkksSHYMNtByk+hgbXYdMp6YKmTStQDlLBiq7AO7MVaxDhld4ySvw1y1FicwylQdyEtqGZNtu8BhQ+S5LsUB+rEfmfL9oqVOMTEZkq5Q5F0l+12Yt82iHA8UsA+p6hhbR9209OkXMaxAlISCzvd7Dz7wIvdUCcdXYuzVIUoqUoOo7P026xQr6O2ZLKHZ39ovSKdCSzuRsLserxZS50GURfimji5NMSJoKVOId+GuIiEgGKtVQImE2uPtPvFeRQqQQH9Q7E9D0J266a3MXFovHJsvcW486C3S8JeE4vzMTd4cKinCgM1zp6jVPy9YUcT4cKV55Vg90bgv9ntpb/Eamtm529nT+GZzgPDJHOKPEDLCFILJbTvu79Pl33csMxVJlutQF2BUQHFmPuWhJJ9lIzT0Wq9IIvCFj8oEqBFiC8O9RXIVyuL6H9P1gDieGZ3tCcqdDWfL/EtB4NQtLMCXHkf3jMdE/ibwafB8dIJVKPN/bv7WPoY9GTsKPohDsH1jaPR6CE9EMxYzARNFWYtPiAbwk+hoklQOU+Ucj45SROl7OsD3jr0zQxy3+IKHKSNQoH5wPItjxwuB4afIQdhd4SDS0+UMTwUzCZxuCEKI6GPmqulPUEjdX5x9Q8Xy3lnyj5nxVYRUrPRX5xoms6ngVfllJD3a8XsUlpVLSZo+Ikh9ixA/F+7GFHhOeZykjYQZ42UXlJSSHsXDeoPn9CGXYPJPUTwxSksoJOmrONGcs5NmPRrwC4hq5iqeYKZiZamUUAuCTzXGhAN72zQNmCZ45lZlMQylBWqGvkOzsP1hpoKxVFYhKpJ/7axLKso2SpMsApYjVm3JBNnCK1XhFOihpp4kmoXMUBNPiKCwsj4Sb5ObbLo3nD5/DDFWqqmkKyuWkBSMy85APxS85urK4/5EQHnLo6hYK6U5iOZUtYljV1EglyWuxL36wPwqhXS4jnpS0sgsFHMcihcW7tctqOpEZKg2dIDEsBoVHTzzWOtxv7iM8c11TLkGXRpHikICT93MQFKD/dHnrvA+ox9MtUttiXAIP2FDbd294UsckzavEk+OSJQCALspKEl9QC6n3T0BtqHUkwOL8GyOEa0rBOIz/he5Uecu4CHYDTUjXZni7whWzJnjImzBMmSVEFk5eoCwrKHdi7voX1giJQpzMH8zOnpADJnhJZ9Gmkg307OHFrVxiiJYKwhkzSlXiIGYKIGUZiNCGykHT1hlxfRCTmuy7UpKVpMtQTYs7gPqdCSCfrrF7BZ5m51TVE2JDgABIYBwN7j3hfp8ZR4inWMp7gMo5bfVrjvBjCkOlRK08wZwX+2FEAnqUh943pp9CetKqZfsecKUM/UMXGYFR/4sdeu8eyrJuokfXSNZtRLCESjMygcyWNy5N33GYn5ROJwzZQSFAaEW5bG/7wyhWrEc1fRLTU1j0HvYOwG5YGIp84AXtms3nFpFcSLjMEluhB8+vvFYpZecEnmBSCASnoBsoebaA3aDtCypmZ0rMlQIuQ5Hfr7iBiF7THLaE6jzOhHnBma6lqWS5U2ji4sBfZoyilCkqUQ7AkhvrZ4El5Gi+0C0UtlN8JuRbXYt1jM+pK3WjKpD5QkjmDOTcXNnOnWLsySbHLYBy40B0PZ/0ilK5lcqSSrMOUsbDc+3yheguuki3Q4ulKErCFHoDy6Ehm1ax16wRkYvMnoyy0jPmctYpDvzZiNS+m14XkPqCFKS9lgq2Z9ddg59DFETeW9LMK5bEHxG1S+f/tuCdGSo6m7sCrS7Y0WwjiA8UKC3Vryj4lh2diGQjdy1rgMXHo1qHWhfMEgqUpyzXJUNATMXzW2DC1rehHF/AfsNEvHHu9oml8Qg7iFqho1CUp73/EQBNQoKsSIusalZV2jpBxwdoGSa15pUTeE4Vq+sT0VaQSc2v00SniS7HjbHupxUBOscw4xxpOdN/tD8YI4hiimN45fxFWqVN13jTxUKjvHDOKJ8JJfpB3/qgO8cV4bx9aUAQfRxMRrC+lZumN/ENePDV5GPmjicg1K26x1LiDip5ZAMcmreZZPeF4cRzpP8OqYJQlUGONpBWhdvs2vpfXz/AHha4PxIS0h9oaJs4T5ayk6XDgWI02L3HSHhHYGLFPwoqRJMxSmUQCSSSdfInX62g9hc1E1Au99LpuOnaAf8mmqP9RSyX53+EtuymvBoUvhLQqWU5AGysB62Dsw30gVTszLuJ0ixdKUpQqxILMMpJVyh3t1a4vC1i2GzkUYmSweQ85CnVlU+ZQL321ZgRYRfquKMhzfGLatlva7hh6XjdPH8nnR4RJIOYBIObV9wTubuWO8PNW9Gi67E1GLr8NzmcbADNqN9092G/q4cMVxmyudCnFgSFFTDQuLDUi3SF2mwCWqcakt4SnUiWyuXob69WbeCuHYmmZNWiWplJQ7HoltBYBn+miWKaUqNkkpKkHJuGFarpW4sCUk/+TMGDd43mlUpLBm3CiVlXzYM1mYe5gbJxecpyzJTsA5sTrEsnFwpYSHSsdDob6v5vD+rC9Hm/wDITlxIKbDps9RVLkqSpPM6tFdgVA+TO1+8QqoZoV4glrSlKiSMpISWuk5bJZyXNoM03EZBKTLLaFYsod9Lj6aDvCdPKzEIRUzHdyhUxKbkfbzoQde9gfItfk7HjXQnU9eQCrRSrgg2QBpd36M43OsHuFq/MTmDhKCc5OjEDKEt/pdzf5vW4uohT1S0hCRLUAWK1qIJTbOc6mLgrvYtuynkwWYmnOqlrmJBd0MAoOAGLEMxt1ikPk55KrHOqUlCOVQUJhCgQQ4y8qkkdcyvxFiL05VRnAVrmD+dzfrClPxM0gnzZySrOzFAFibAEE9SG1gtw7VJ8CRmUwMsPlF97hJuCR9WhlrsV76Dnye+vbruLxWxDEkywnlUSbHpbdhvck2imMeDJzrc5ggOLsSwsOg/CLIkrmnKlBWQQWGdIIA3UggtqNWcRm9bGS91GtPjipgUklSVKzAgEkEABjq5sdS3paJMFrAFpCilSQTz5Uj4rKU4tqQpxcgK6RWmcOVCZqS8uX8QcKICeVncEqBI3J6/eivSUksTRKmTkMLPLWmaGa/I9jp8QcNZ2IiXZVXegviKJ+V0y5VQl9UBRKbBhyFKtH11BgPiWJTiw8NMoA81yo66f1FluW4FntteDOFYLImsMyrockKsbhSSEtlOqnLH4QQzxTq8HTKLZJnO4Q5Te+oQhIIvluX1Nom7uhn1ZBKxAy5ZWolVgypY5lMSCy1S0mWi6HWE3OhFxGYp8VolIlpV4YdZAWFkLDkEFIQ5UMoGYEkNl1dknELbGXQx4NW51TZfRiPm4hZxCnKJi0nr8jpDdwpRy1U3iBvE5sx3cHTyhf4iS5zDb8IvCasvKIvVc/Kk3iLBK9yrN6RsoZyRtEZliXoIzqUzbjEKVEx0mOe8Qyeb1hsmYpymFLFp2YxbKlxIx7DWASnSIJ1MogGBODzmAgjWYiMpvAhVBYp4zOLkGA9LJzGCGKTc67B49JpxZrNr6xGStjLovYfZ7Ai4bq8M+AZxL0+M2AAsO9ruIXJyQbAKs2ha7al4O4NXmXLurNoEuLgMIzUnSQkhxkYSnK4AQerfN4Xq3AQpajNnBZ2QnUA/Fmu3TteLqMTXa/pvo/4CNM6szkkuD+Ojv8m/fpVPwc2XI1qIMrKEAlIygHrmta+p6fnC5XyEylpXluCCSG0AubG1vmxhvqJDuGY3Zz2I29iG3MKlfICvEBIsRLAsnlN1OrXlQ91OwcvaEnSVgxy3TCqq1CQGIyEDLowsLd9j/u9hVJRkzQtByqckG17aDrbY94oLUESUoTezpJHxB7HKbgEuQDdiO8EcOW8tAWU+KxKS9wzMo6bnKfIjrHmqCfX5J55Ovb9g3hk0kBJTdeZlDTMGOXN0vp0fpGF0a5UwKUg2dlO+U7A2Z/O0bU88LCTOK5V0FAuysqVApBHmq2pe3e3OxFSSsrWhUrIMgDgOSCFZyw0bQlxrsBeOGPI4XFxcpdP/AN+xLhNImYvOS4B5SX+YJse20M0zElZvClpUsqDMEuDuAVXAAYEuNteijgOI5wUy5SQVByCsAMLOCQQNhoHMH6GbkRkVKKd3JCyRfRQJLWZmYR0cNUenjzOUVf5McVcMpRTCdMX/AOomLALGxTzWUAwJCWDjRkpGazi8KQFcvheJdKQpjlSAMocjQAAdYsYzUmbORznIhwkLZgFAZlKLWDg3GwBYtlgxQVEqTTEraZM8WahIQQ3KpsyrhwQQxGoKd4EW4qmGSUna6IqinaxYu4BAbRILN1JBMUa1YQhE8XSMqld0Ksb9sz+neCKK3xAqYUJTskOHdgPiNr2D+d+iXJrSnD5ylG+chBAzAWSwY2yuT2vFG6J1vQ0T5KFtu9wxF/WLtDXqQUjmDpUFXIScqVMS1st3fzEAZCVTBLLpSgJDEp1IAZQD8ujwYkT1oQrwUZiATzEJcCygHDpOUk5u3eFkrQYunouTeIwS6JMpSShTcrqSsKsc6nzMBoQOZ30tUn4+pZBI8JQRfLZClF8xSSSUBidw3WISonw0+EtC1ZkIShCJjJKgpzytdZUbi2UkkA3kqvElrWFeHMUgqCwZcssSlLvLTYsGL6cztd4TiU5NlihUoywoi6wVoKd0hnUGN0l3KiGvq8XFVpnZQtZJTYAjQlizub6FyOlmMAZGKTHCpk0ynBNyZSVJBIFj8V1Gzm7nZxbw2VNHiFDZHcTGGV8jpDvYd2LuL9R12H6IsY3gMsShnQqW/wAC3zIJYFI1ZJNxzAWKmGjejXFKhWYJn1CkoZJCbXH2R4eZKQGs5IJA03jMT9vko2yTg6vy+JLfW49mP5QOqatpsyWd+ZP5j8/eF+kq1Sp8tQNiQD5GCWOqaahY1e3ftC9Ss7O40DqqUUFgd39Irz6ogXgpxDLCkJWja/p0hYqp5OtoaD3YslqiOoqHJgPVoIL7RaqF9NYjk1YPKrX8Ydsma09awtG82aog3iP+Vvaz/KN5MvMkgAE9TBVgZSlJJOsXMwALjQXP5PEBnn4SAN3i9JoFTFMkEsOa+nRxv6QyAZof6gLJUpIZyCD9MO0X8DczSVXBcAMG3Lv6f4aNqIfy1viU5yoF3AF1FrsHFnF9YKCSwHKxIe/3joPNiXgrb14Eyppb8kkkupwdPovBKVJUo9NW20EU6A5SPEUA53YOeltfrtBuSsEOLbOG02bp+8VirODLPglsG1gzlISoFiCbF9R9piCLNYtd9ngdiuBJnS81gUOVAOy0hnTZ9wBoTp925xNLqwYXvqSTax36W7QGqqFSLIJ6h1sTq9/vDV26bCHatUzl5K7Tpi3LovEWVKPTK2jA2b/TYej94s0+BCbMTKzs5UrQqPMXKT0D5jdviN43CJhqEsgqBUykpSUndi2iTylKtAWSR9qHWmwtKFGYoS5IZmTykh3OZT6+Q9Y5Y4kj0uUZRKdDgCFSkomHxhcZlNt0F27MzfiVGDy2+BJudQDc3L+Zu7d4qTcSQh/CAUfvHYas+8X6eSpEmWnMSss5UXJKlOXYDqQwaOiPHwTeNogSBmKTqGLbN1SdXfbZowuWxbzY/l7fgYocQVwlVMkEkZkrNgGsdydN/QmIlY4gpUjmzpPLb116Dr3jcw+n1RFWTCFNluPO52vtFmnlDKFq30Huwc29WgOcUM0Kmcwd0pFg5FioDzsO79Igo65WZpjqQXYEsc+blyl2ADgF7NqDE+WxvTD/ABBivgUeWWvxFzgpKh4anlpPx5VOGJHK+Vy5IIAhEpKaZOmAEKQlTFINhve+tgf8xcxbOtfxqCubMcywA3wpT8PLkALDqXbe5g0rLkmLdTm4Je6tWc6C7dvOJvbHlpUhhoaOYVc6nAZjZLENs14PLkJMojlLguFAsbaHb5jeKslBSRmIKlfAnS2vrbf6M9bMYBwVklsqQTqwJLaJDhzoBF60c8bsyisKGdJAudM2U7EMAdALgeYiWrwNKpyaicFBWVrWKgxCA+oIOVlah2LhwdcJ4WTKmIyKZJCc8tK8zAkOcvUCzpHtrDJidChMpaZc1gsHKgrGou6X3HT3iTa6Lxiwbi+BokyVFNQQFkNKXlmJzLKPhGV9E2OwcuHJitQJWin8NkqKDykFQSSEk5iggMlyARpbWKKkBaUhSwSCrMwFh0SxZJKWBcHW2rCxUYxNKcgdXIU2CQ1ns5s5QNXPN00TiPzRSqqqYlarArPxTCJZmFuVicvI4SDkDAAi28YgUqsAJzIzA6rSLudcyCzbHr2j0HgR5sCU83PY6pI9nhgxOclUkE6pHzEZwbhsNnYk7xNieG2Ulu/pHPN+20epFVKhcwrGQoqQbtcfmPzgjT0UqeSg69DYwIRhhQtwND/mJ8VkFOVaCQRcEaxZRaRJytkeL8GrlupHMn5j9YW5lE12h8wzi5xknD/ePzG3mPlA/iKllruhg+40MY1ATD5PKSQC4hdn4msZkAEDdvOC9ASiYZbv+HlFbGMNbMRbq28N4EIaGUJk5CRZJIf6F/aOj1VbKppSvDlhS9AL3UbJB3a40vYDpHOeE0PUoA2ckAO4A+u35lsXk1SZgmc0vMSAXcAONhZlWd2h4yrwZxtWFElCVmcVnxyEgjKQE57MxTkCSod9Ork7px5CC8xWVI++zqcXyoDlTWdgwLjUFh6aBXxHmUFErJKlDMAXIJF2sL6EMbxF/wBIQE5/6QUtR5inMTuWzPmVrcv1jpj/AB5PdnBPLHzY1S5KVpC0cySHBGnXX6+UWpKlgXAPobXsLM8XsGn5pMtIl/ClgBYakuWG+vr6mefTnVWUN9ecP6TWjzMmRWVE5gm4fXT8PPyPtFSolJmXcAg2voW0tob/AD8oszatvsukb6NuWHTzI9d62IYjTqAShXOqyWzJueqmtvYF+uW5Cz9q2bHc3o1Tg84Kzy7Ozbm6Rmcf3OW8oXOLFzaOYjx3OfNzOS4e9z9oAhxt5R0DB1JQEZlEkJupVn05iAwcntuYAfxYkpnUiEIbPLWlSQz2KVJUHPYg+hO0eL/F/kvNyhJ20erCLxSj8MVcOxVEyciWPiKkpudXa7/T/i28S8VS6abIQu5PMW2CQRoOpI06HpHNMH4amrIUFFK0EX7D4e4/aHGi4bBX4s9RmLSeUqOjEnKCp2Dk2/eOuMqR2ShbLNbOXUzDNEsiWgMgqLP1OUhwST10A0gUaWYpVyGDhgkdGdzpe8MFTiAz5cvKA7aXOjByFW2gZVTFG4IS/TUeR2/GH29iSUYkcrCXN13ICWcKKMt3A0TYH/lFSrpFISUquUlgoDblIBBLE307HrF9Ck06CQXUoMA2+pOrs5cny7RWpkKmOpYzWLvbQMmzN10HfpGSsFrohVJzJUs3KMpd387kMQ3S/TvTTPWAwUcrnQ6N0O1nNujvBvDgnwlBWq3B8gMo1vq59YoU+XwpgLZnGW1zlAfy1fzbWGcRWNIlLnSU5AEqKUnxCS7FiQCLgfpBamKUhkgBI1J3+vxgYcRQmUlQGWU3Z12slIGv+YooxSbUr/pgoRLUCoM5IBFlAEM97P6G0PySIpNuxu/m0hiR/uFiOh840n1zLu002KQuxDHUKbm8r7doC0eK+MkrQoslwoMT1stBIuw0Bf8ACIZE0TlLVLUiYkNyqBCpbEOw1Yh72Y9YOinIJCr1ASQcqQCUhgE2SAOo0YD7TbmPJm3ck2fQsB3zdtbfrGiVM5LknqSR2/Kw/SPTlfe1Oz2Btq/4ecI0JZQr0gKGYhOawmJsNrKB5fL8t/RUq6xKHSoEyy+YM5STdu4s/wBMfQLFqxq4YrgqSBuAxjevSCSe0K0qf4Fni2jFApKS+rj5xy1UK+D1+5WazqbmMaIpAoZTBKXVJSeazxbTh6V3TbuIup6RBrYoVeFAA7REjDP6Si8NGI4R6xTq6QpkKHY/hGbNRzLFqU+KghWVJIBPRz2g3juCrp0JeYmZLmOApIIAUACQcw6KBHXm6GIaaV4gmJmXUAWHQtDXW0k44bVS5stgmSJqX2VLBPKxLl0sXNmV1EJN00NCPJMSuGnQta2FilJOgy6n3OX2h2xCtMynWAAFZDlYFtHS5tZw9oT+EpeZGcgkFa5Y75pfxNvlKfn2hpw2sBE0FYVzKCR91CSpIAGzskufLoIOPNTcfBy5MlSpC1QVLIyLqJcsjlIKUFQYgkMSQxZN8ugSHYAQRkzZdv8A1YUQD8LK1Z/+1KLGw00YRLVcLlBTPRygnQhwdXbv3ivJr1EkTFBOVmyDUf7yr8o9DDnhH2y1+/c5cuKWT3Rv9/BYo56ZClKlFalK+IhKhmbTMqez+bGCNDjU8lRmJSoFsoBIy9cymAPsIFqxSUkf9yWD/wDG6v8A6ym+cV5uJJJdRmKHQsl/JLqI9QI9ODxS6d/Y5Xgk+1/2HKnEs+rW6OW+ugZ+8LUwKdz5Asz3dyewv0ZI6PFgcQhyESU9gVEsN1KJ1V3tsGEVK7EAS6iVNoLJAe4t+guPeGcceR/YaGOePUVVlmbj8w3Sss5csHURmAe2gyaf3dYhl4sqYsBS8wZ/J3d27MfWBE+rdISA1r6bX9tfeNKJahlmDUEIV3zncdnjiljx43UILrtaOuEWlbY3UdTlJ2dtA4dxf1//AEekGJcwhJmLsBt6779D0LQsYUtaZpTLQVoTZJFwA5Bf2PppuIakpGUmcUqCgxDOGu4HXr5HsY8dI77BSlCaSqYAkJKmDuwNg+4T5hn30gHWhSZpu/S72894J0xJ5QXGzagDzfKC3b2MWK+iSoJUNrHvBaAilT1DgPc7edv2+UGPCEuSrRyL91GwAPmQBAyTTMp4JomkCKR0hXHdlbEKRkgJ1AA82hYUSl0EF2JD9tH+msIYq+qUlvsg6qIJCfNgeh1t7iBtTRKmTpaPEKklLksybEuQ3Yt8gblkkZxRismrTkB0U7m4EtOUEsDpob6lrXMMsk/ydGSdVBx1BI5QS99r+cI6mK/9NyWAHLdvQBIt5b2i/jGMzJiFo0yAEBLggJUOW33UEA9wr1ClRGUbdFzg7FvDqMivhm8pKibK+ybhtbbawTkIXIq1S5LKC3Uoqd0EEg3ZzzHrvtrCKUkKShOrOW1faGut4lnFEopyy1ZQlQbMrMEsphuC6SOmUxk9bFcfIfxjGRJAKiM50As5vcPozX/OBMitVkmTp0spRlCQWAsqYlyBc2Dlj09YI4RgBf8AmJ61LmFmDBks9gB/i2+sEK2eyOVICTYuAABlJB9wB6w++2LFpaQFNQmeMwZZTqxHOHNh07eZG5j0LkvJLUpUshLk5Trcl2BP4aR6F5lvR+A3NWZxSDY/tGKk5Etu/vFXEKvKQoFmaC2HTpVTfUgiOfI9ndDaLPjmZJCtx+I1jWkx4pukkHtFI1LTDKGhFvMfqIqmRlURBg+VAkuNjGjiEq1jeqxALkqa1jAajSCW7RYWgBN9Cb66eheKUTsSKEkz1KBbVzHR8ExYKo/DWH5VS7E86JgXvsSSoe0ISaEBS06MXHlr+3pDJgcwmUkbgJUBrfKopJ9SdYOSPJGxz4yA1VQTZLSpKssuUZh8RLggElwXByqCVG4c7hoJYBL5EpI+EqAI0KFZVpbewAH+0wdk1SCFAIckkL7uHFjY2s/ZtYnTJDhh9pJ9cwJ+QMGONwSlZy5F7nxRjjiT4VKkuSQkIA0ublgNAHMcp/6xLzgzSoBvsi77htod+POIpZUkKWGIOVL6pBylZbqUEDqAW1jl1YrxpvKNdHt+O0BvfI6EtUOBnykgKlp1Dudb/P5xVXmVryjoBc+QOnmYzSVA8MFIBLtmUHAaxy6v2/ExqSqZy/Z3ZIBLdhqd+g1jvxZXL2u39Fpfki4pEfikjKlgNy9h3/1H6FrjMxCdNQm56lW79+0RZ2LI23FwO7/aV38m2bYFsqE+ZOrNcnv/AIG8dcMii03+/RfP1YrRTKiC531HYfqW+UTy0kLSkkhJKMwHUJcnz/eM1VPzEj72Udmt8tYx4nOkdc34K/b2i04xk+P5EsO4VMnIlkSpfNm1e5SCQRfcOkj1i4nAp81SVKPQBtARdLh/IjodN4k4dlkZSpZLo0NvhZ/ktP0IOHE5UpBWlYKBrfY3I113EeBR1GisGTJTnuVKF9yDZyxcgeVokpqTMm94GVHFMmepg/L9aEufIiGzBUJXLt8riM2ZC/OoslyLdozJANoa5lMCGKf3hbnYaULzI+Hp08u0BTY7iTy5NuhgNPZK5i1fEosP7UBk+5zK9R0hplSwpN7GBNVw9nckt32Hn0jKZnE55KJQQ5IBCDoFPYFLglNrHf3i9U0HhISolQ8QkpfKFG1yQlSmG5c7h9WiXE8qFKSlQUlIBJGhYugA+Ye3aBeCoMwDM/KGuSWBL5Q/f84zizlk0g9h1AFEkEOdmIJ7P72jyqGVKUF+GCQQXIUou++Z/wA9YzTr1U7JT+XT66RoMURPSAslKlnLZ0kKL5SCNHAbz8xB0iKbYZRxMJy8qJiZYBDBTO4+zlLHY3+jnHcTGVIN1Zw4DEAbv9PeFOewmeFNBFuWaCkE3ulVhbR218i8WasZGRawSdNACTrs5PyFug5NjpJFdUu+XLZPRhppcX+cejeobNsQdyW8vk3vHonRbky9jGDrmg5TGvDGHrpwsHWx+ekN2RJdiABAtK05yBctvGmmtnTGihMmnxSSDaNOIFnLnR2PpBgy3LNrFKtXbwyN/wDIieKVqyuSPgB4FixVMGZ7WhixOapMsKSM2VQJHUZv1aM0fDnKFAN0i9idL/SKeqW9xr6RdEGJ2Ozck9IAYEEFn+8SHfsfnBvh5boAPRn/ALSGYbX89IhxvDUIpqchOUISlKyLnQOznQE2D6aRnhjlcZe/4WbzhxPJFV1qpVQEi6VDR2a5Nm8m9YO1teZkkS0WVMKUBVxlKyEu4LjUnsEk94DY2lpj2tlSPVUs29M3vBGsPg0S57/CgqQTrnmuiT5sJhV6GEim++iUm/Urwctx2tE+qmKQP6YOSUGb+mjlljtyh/MmKKEkHvBXhEITX0yVBMxKpqElKkhQKVKykMq1wekWeJKFKK2pQhOVKZswBIsAkLOVI7M0KX8Wa4NNDZV6OevM7dA7fWtoJVU3NyIsn0Dgbqbb/ToPO8CaMHOz3YhyAAl+wG7dIL0FWE57tlAKS4fMSzeaQx7c2lm6cUq9snSJyXldkc6QJaWL5txo3m181zbbzJaGUSnS61EAeb2HkNT3baJpMrO6yWSnfW/YbmxYdQTYJJjEshyvSxCf9IHxK7m5A6kmOyD2pdPx9F8iPqiwZbDKLhI9yT+eU/KBU6RlUolwJaSS17kpSPmtvQwTp5rMT/eR6co9EgepEa1FMVylhrqVLRfds0xY7soB9ItJ8YSkvj/X+Ca7QOpJtRMU6QRLDhzoxs4LaQWpaQzUpTOUEAOxSOZ+hXoQ9+zs94nq6kplolpSklIuzAJAu4DdR1e8VqXEZgFwUkGwJAJSDtexDP8Ao0eJZ1hWqwiSmWFWStIawDvq6srEWPneH7gVX9EOXtre/veOUmmmKImFbi/2n+V/aG3hzFVIQwP5wQo6hOkpOh1hXxumXLWVeMhIJsFJSLf3F3Pdh6QOl8Qq3Nn2ili2NomF2zKZnAV+UFMGTrssHFV5SVAKb7SClvUZrH6tvRqOK0KsqUFgJdlAG7FtdAC35QK8QrLFDGzD4jvsPTUj9ZZ9EEoJUBnmOEJOtg7kaB2DfOGpdkPUk9CxiC86s5ABUoEAAJA0chKbAWDDv3ET0NUlEtSU/wDcNtH1cA+g2/UPLkzG4cpO+40P5D0janw8SgTqXtr0GtvPrATEcfgnxiqEqUhABLs7dAPS/wCsCqereXMJsUi5H3WJCm1cZXbsIt4lMzS1E8xIUAD30Hp+UCFEy5S0AfElLvqwa46Ob9CISTtjLG0g1OqUzZctZuskILMxV8JXb1LjZXQWlxOf4kxaQwSCEva5G37/ALPSwugXLlqWUuBlBa40zBj9kgKB137hskjKGDE3JtfXtf2jWFwolWp2Y3Guhto59k+0eieQQEW03LbnUP8AKPRjIbMSp/DUoORlJHtFGkqE5tbkGJ/4jzSgS5ibeKGP96bK+YMJ+DTyopfXM3ygy7OhdDj/ADWVVhmJZh16X2vEmIJSFzElQJQtSX0cpLGx219or0AHj0zjMSpKjdmAGZKu5GUKbewgLXU7zgtiELUVEO+qn1NzcxCKdMvJq0dPwzJ4YsLxBV0AW46PAqiqTlA3FuzxfzqSCrqPyiyZNinj08CVOQsOkmW3YkJP5H3iOVORLLvlDgHuCsJBsP8AU2kVMUqyUVWa4C5Q9DLF4r8N1WZ0quXJ7aD2uH9YoSLuPyCpYyWKilI/uKZgSw8wm/lE38W6hMunRSynDnOW3TLBlyx/5f8AARbpafNNQv7ImJmHTVCwdOpCG9BsIF8TYnKm1ChMQt/DQy0nmDgkuknKoAqNnGpvGi1VCyXus51w+koq6ckENOlf+aYY+MJf/wDQq/8A51/NUQ0PCipk9C5MxM5KFpUoMUKSkLDuFW/4qMS8Xg/9TrH08ZZHr+XaJVUincSmnlSyRzGL8ujdCQTZIDly2Vg5/H/JDw0iABnNzsP17xakSyqWQVEbkOerjQ6CLIQ3nLzslIITsAHPTb4laD2HnVmS8ygjUD4gL2GiB1891F9gYuKaVL3K1AEn7oIskdyCCTsC25amZnhSSv8A9yc4T/pQCylP94nlHRlHXLFFk3v8/wBC8daNjN+IliAS/QsRmbqCrKgNskGLMzl8FCtSFTFDRytTMd7BBsOsRSUALEpIcygjM+ipyyEoS33Elbnrz/6YbeK8ASmShaRdACSdyALv1/UmK5c/KPH9/f6BCG7AGK1glSXsp23b4jZi3TpteE7EsVXOWUysxSdgLmzOelmjbE6pU+bkSHfKOn4m+u/frBaZTyqXupi5bW7OLXD9WMcLKm/CGBzfGClkMynSS5JbdtfJ7w14QklZBF+lre0JMrjEoWnIhOzqdQJbR2b5vHReElCdNSWIKkhR8zsL6Qyaoy7LKcPAPMH7RsaFBuE+5JbyhxqcEDOIF1lAySwv1tb943IEsV7YtTKUP1awH2Xf7otY9YnpuG/5nMrMUhFk6cxa720s57q7MZKiXkcb3Hyv+Le5i7hSlIATYPc+Z1+u0NZGMLkL5wQzJjfCoghQP3gCSD0Jt7+kGpOCpSkJLLYC7a+jwUVgBVM8QKDEpOl8wd/cNeMnByCYDKQjQn4tgiBzgfCFMNipQyp+agPWF3ivCjKWiYkDKwSdi6QcpDdh12EdGn07hj1B/wCKgR+EAeIKFS1yQwKCpWZ+yCQO7sflAoZijIrViUMg8MhSybllJyosXACiWLqDF3G8NmK8Ky8qVylZQwKQDmSxuwd+vVoHV9OChsuZSHI0uDqm9m39O8YoalcpBTfKGZJLhPk3r6ub6wFQN3RTm05QyWsnc79xGIuzUFTu17x6MHij/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91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928" y="2924944"/>
            <a:ext cx="1925737" cy="288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2891656"/>
            <a:ext cx="1225538" cy="81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descr="I:\Operations\Env Dept\Conservation\CA Site Photos\Environment Events\2011\CA3 2011 CPD National Tree Day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9777" y="2709080"/>
            <a:ext cx="192793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descr="I:\Operations\Env Dept\Conservation\CA Site Photos\Sites North\CA3 Caroline Chisholm\CA 3 2012 Dec_2011 NTD planting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2749" y="3933216"/>
            <a:ext cx="1927934" cy="1440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7686864" y="3768936"/>
            <a:ext cx="0" cy="311378"/>
          </a:xfrm>
          <a:prstGeom prst="straightConnector1">
            <a:avLst/>
          </a:prstGeom>
          <a:ln w="50800">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4915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56125" y="3446840"/>
            <a:ext cx="1825388" cy="273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1" name="Picture 9" descr="Welcome Swallow nes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016" y="4629056"/>
            <a:ext cx="1718184" cy="131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631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a:blip r:embed="rId4"/>
          <a:stretch>
            <a:fillRect/>
          </a:stretch>
        </p:blipFill>
        <p:spPr>
          <a:xfrm>
            <a:off x="251520" y="237352"/>
            <a:ext cx="8640960" cy="2125114"/>
          </a:xfrm>
          <a:prstGeom prst="rect">
            <a:avLst/>
          </a:prstGeom>
        </p:spPr>
      </p:pic>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5" descr="data:image/jpeg;base64,/9j/4AAQSkZJRgABAQAAAQABAAD/2wCEAAkGBhQSERQUExQWFBUVGBcZGBgYGBgYGxgYGBcYHBcXGhcYHCYeGBojGhgYHy8hIycpLCwsGB4xNTAqNSYrLCkBCQoKDgwOGg8PGiwkHyQsLCwpLCwsKSwpKSwsKSwsKSwpLCwtKSwpLCwsLCksLCwpKSkpLCwpKSkpKSwsKSwsKf/AABEIAL8BCAMBIgACEQEDEQH/xAAcAAACAgMBAQAAAAAAAAAAAAAFBgMEAQIHAAj/xABAEAABAgQEBAQDBgUDAwUBAAABAhEAAwQhBRIxQQYiUWETcYGRMqHwQlKxwdHhBxQjcvFigpIVM7IkQ3OiwiX/xAAZAQADAQEBAAAAAAAAAAAAAAABAgMABAX/xAAqEQACAgICAQMEAgIDAAAAAAAAAQIRAyESMUETIlFhcYHwBNHB8RSRsf/aAAwDAQACEQMRAD8A6YmWYlS8E10cQqpSITkMVTMMYXPLRYVJiCfKtFExWKHE+KmWFX1EcxwxCqiszKvf5Q4ceLXmATcPeBHBNIyyTqTAMzqmAUoSkNDImpAEL1FMZMTqqrQ3EFg/i7E2Qq+0fOdXXvWqWep/COycb1/9NXlHA6xfOo9zAaDY4Lxhk6iN+F+IZqVKluQFG36Qkpmk7mOtfwfwqWtK50wJmFxLyKSFBNs2ZlBnU4AbRje8HsFDrg3DoWhJU53N/kYaMOVLk8gGsWqAJayAm2zsff8AzFCaBKmkzEi55Ts/nsW2ileDmlF3ZdRMS5KbHpCxxRSzMil5iAYLVGIAF4CcT8UPK8Nrm0JQ9HNq5IlgZr3d2hj4VxBGdIXZJHzijOwzkBUNRZ4CTphBZ9Ib7GqxsxriJdNVpNPdCwMydgXhpmqTVygSm9jHNMPGaaHvHWuF6QZBaFNSsWKvBlAsBF08MlSQVDTaHGookk3EWEBGVoKj5M2/ByafIMpRSzHaGjCpxMtlODFfjTApry1yVpQnOAtTZlhKizoDsLkC43fsTOHUaUygBoO7k9ydzBWgPQm47halLKk/5iHBaohTKDNDrU06XvpALE8NyTMydIjuzVexow+YGvFmaE9oV6TEAkc0SrxlOxiMoyY1Bqop0t1BhD4l4fKFeNILKHxDZQ/WDq8fDawIn4qVlkgq8oOOEgp0JfFlWirpSAf6ku+U6gjUfXWOZvaOt45w0JwUpKShZ0Zvn1jlVfRqlTFIVqk3i5REcsx6MIjMYJ9vNHmjwMZhaTMaFERzKcERPGDCuJjmvEWHjxZg1s8LXB8omaroDHS+IKAEKVu0KPB+HMtR7mEWSgMcKekcCNplBBampwAIsGWIdTbAkcm45w7kV5RwStDLUO8fUvGVAChXlHy9jVp8wdFH8YZSsYhkocx2f+EuGLkrmIUDzS5a26HMsP7Ee0In8OuGTVVCSRyJIJ7nYR3vCMMEmsJaxkyx7LW8ZP3BLVWtUsuglxrex9DaMT65MxPN8K7K7KGhHQ7/AOYt4whN9j1hYCCJpIJYMT3DjbrrF7FosUklic5dvp4ocR0AUl2vFPFeJzLWopCVhJAIcOgnKw1uSCT6CDH88ioSyFJJAGYbgkPf0gWI0AMPkpXJVnVcP8o55WTB4ymNgSIf8Vw8S5a2LO8c5l0a1rISHYuYzBjdjRw6U5gTHTMIr+UBN+/77Ry7CsHmulKLqX/xQLuons23eOoS3l06QgZwhKdBdR0UdNfTWB2ZR2EKiqNgSz+/l1gpTSxl1Hl9XgNSodrMQA+hY79fL01MGaeR3hr0PQB4mmMhhe4t5F3/APr84CYbibBjBHiCrBmFI2/P9m94WqmcxtAfdk5bdB+ZUhaneLkymzyy42hUw2v579Y6RhclK0B9Gg2gwQh/yXpFGbTuSBD1jtGlILWhXpJgKusCkwtAaZhpa9oY+FsKA1EGKDCUzNYO0eEpl6QW0gxiDa/BkhLsI+f/AOL2BiVUJmpHLMBB/uH7fhH0jiIIQRr0jjf8TMKVOkL3KOYekIxzisqPRqLGPQpj7elaDyjeNJaWAEbwsejHowoxmK1WglgC1xAk6RitjEp5ZhN4ZnhM1SDq8PVZLeWR2jluI1Bk1gOxMRcQnWJWkbwMwetzpEEodaALPGUz+kryMfKeKnNPmHqox9S8ZKBQryMfL2JoaesD75/GDFUY7d/B7CwJSTuY6NXyWmhY0CQk/wC5Rb5/nCR/DxfhyE7WEFcY4l8KaFWIylJB3Go9QQ/v1jR7sHkI4rXgJIXfXKesKdXOQSGWQpaiyXdsvp5htLv51Kritc4ksAg/CFO7AFybMAQ27EZtWioK2aQFhOZhkSACA4AdSlEBh/q79wD0LYzBmMy1jJldUxR5gltlLCFZuudZBfZRPV6tWioQRNkOCSSoka5gBYizOCA/sBDNwstSkmWsIJW9kmxB7HKQQQ2m0MVJw1LKwhT+HqLnMlWZQ8PukJI179obSFOY1MuqqJgTMVMSLHne5BuMjCxJsOm5Ji7UYVUfzSFmWJQAYhCkgOcwClDVr3caJUOsMVZImpmBSJhKUgHMCQQEKWSH6FCkWNg4tYRNiGEKUkqCc9RVMhJSDkQmWohUwk6BlAhIGw0a2sFFaVKFMglAd0qOYksQliLjqrQD26snCmKPLCFAgkksSHYMNtByk+hgbXYdMp6YKmTStQDlLBiq7AO7MVaxDhld4ySvw1y1FicwylQdyEtqGZNtu8BhQ+S5LsUB+rEfmfL9oqVOMTEZkq5Q5F0l+12Yt82iHA8UsA+p6hhbR9209OkXMaxAlISCzvd7Dz7wIvdUCcdXYuzVIUoqUoOo7P026xQr6O2ZLKHZ39ovSKdCSzuRsLserxZS50GURfimji5NMSJoKVOId+GuIiEgGKtVQImE2uPtPvFeRQqQQH9Q7E9D0J266a3MXFovHJsvcW486C3S8JeE4vzMTd4cKinCgM1zp6jVPy9YUcT4cKV55Vg90bgv9ntpb/Eamtm529nT+GZzgPDJHOKPEDLCFILJbTvu79Pl33csMxVJlutQF2BUQHFmPuWhJJ9lIzT0Wq9IIvCFj8oEqBFiC8O9RXIVyuL6H9P1gDieGZ3tCcqdDWfL/EtB4NQtLMCXHkf3jMdE/ibwafB8dIJVKPN/bv7WPoY9GTsKPohDsH1jaPR6CE9EMxYzARNFWYtPiAbwk+hoklQOU+Ucj45SROl7OsD3jr0zQxy3+IKHKSNQoH5wPItjxwuB4afIQdhd4SDS0+UMTwUzCZxuCEKI6GPmqulPUEjdX5x9Q8Xy3lnyj5nxVYRUrPRX5xoms6ngVfllJD3a8XsUlpVLSZo+Ikh9ixA/F+7GFHhOeZykjYQZ42UXlJSSHsXDeoPn9CGXYPJPUTwxSksoJOmrONGcs5NmPRrwC4hq5iqeYKZiZamUUAuCTzXGhAN72zQNmCZ45lZlMQylBWqGvkOzsP1hpoKxVFYhKpJ/7axLKso2SpMsApYjVm3JBNnCK1XhFOihpp4kmoXMUBNPiKCwsj4Sb5ObbLo3nD5/DDFWqqmkKyuWkBSMy85APxS85urK4/5EQHnLo6hYK6U5iOZUtYljV1EglyWuxL36wPwqhXS4jnpS0sgsFHMcihcW7tctqOpEZKg2dIDEsBoVHTzzWOtxv7iM8c11TLkGXRpHikICT93MQFKD/dHnrvA+ox9MtUttiXAIP2FDbd294UsckzavEk+OSJQCALspKEl9QC6n3T0BtqHUkwOL8GyOEa0rBOIz/he5Uecu4CHYDTUjXZni7whWzJnjImzBMmSVEFk5eoCwrKHdi7voX1giJQpzMH8zOnpADJnhJZ9Gmkg307OHFrVxiiJYKwhkzSlXiIGYKIGUZiNCGykHT1hlxfRCTmuy7UpKVpMtQTYs7gPqdCSCfrrF7BZ5m51TVE2JDgABIYBwN7j3hfp8ZR4inWMp7gMo5bfVrjvBjCkOlRK08wZwX+2FEAnqUh943pp9CetKqZfsecKUM/UMXGYFR/4sdeu8eyrJuokfXSNZtRLCESjMygcyWNy5N33GYn5ROJwzZQSFAaEW5bG/7wyhWrEc1fRLTU1j0HvYOwG5YGIp84AXtms3nFpFcSLjMEluhB8+vvFYpZecEnmBSCASnoBsoebaA3aDtCypmZ0rMlQIuQ5Hfr7iBiF7THLaE6jzOhHnBma6lqWS5U2ji4sBfZoyilCkqUQ7AkhvrZ4El5Gi+0C0UtlN8JuRbXYt1jM+pK3WjKpD5QkjmDOTcXNnOnWLsySbHLYBy40B0PZ/0ilK5lcqSSrMOUsbDc+3yheguuki3Q4ulKErCFHoDy6Ehm1ax16wRkYvMnoyy0jPmctYpDvzZiNS+m14XkPqCFKS9lgq2Z9ddg59DFETeW9LMK5bEHxG1S+f/tuCdGSo6m7sCrS7Y0WwjiA8UKC3Vryj4lh2diGQjdy1rgMXHo1qHWhfMEgqUpyzXJUNATMXzW2DC1rehHF/AfsNEvHHu9oml8Qg7iFqho1CUp73/EQBNQoKsSIusalZV2jpBxwdoGSa15pUTeE4Vq+sT0VaQSc2v00SniS7HjbHupxUBOscw4xxpOdN/tD8YI4hiimN45fxFWqVN13jTxUKjvHDOKJ8JJfpB3/qgO8cV4bx9aUAQfRxMRrC+lZumN/ENePDV5GPmjicg1K26x1LiDip5ZAMcmreZZPeF4cRzpP8OqYJQlUGONpBWhdvs2vpfXz/AHha4PxIS0h9oaJs4T5ayk6XDgWI02L3HSHhHYGLFPwoqRJMxSmUQCSSSdfInX62g9hc1E1Au99LpuOnaAf8mmqP9RSyX53+EtuymvBoUvhLQqWU5AGysB62Dsw30gVTszLuJ0ixdKUpQqxILMMpJVyh3t1a4vC1i2GzkUYmSweQ85CnVlU+ZQL321ZgRYRfquKMhzfGLatlva7hh6XjdPH8nnR4RJIOYBIObV9wTubuWO8PNW9Gi67E1GLr8NzmcbADNqN9092G/q4cMVxmyudCnFgSFFTDQuLDUi3SF2mwCWqcakt4SnUiWyuXob69WbeCuHYmmZNWiWplJQ7HoltBYBn+miWKaUqNkkpKkHJuGFarpW4sCUk/+TMGDd43mlUpLBm3CiVlXzYM1mYe5gbJxecpyzJTsA5sTrEsnFwpYSHSsdDob6v5vD+rC9Hm/wDITlxIKbDps9RVLkqSpPM6tFdgVA+TO1+8QqoZoV4glrSlKiSMpISWuk5bJZyXNoM03EZBKTLLaFYsod9Lj6aDvCdPKzEIRUzHdyhUxKbkfbzoQde9gfItfk7HjXQnU9eQCrRSrgg2QBpd36M43OsHuFq/MTmDhKCc5OjEDKEt/pdzf5vW4uohT1S0hCRLUAWK1qIJTbOc6mLgrvYtuynkwWYmnOqlrmJBd0MAoOAGLEMxt1ikPk55KrHOqUlCOVQUJhCgQQ4y8qkkdcyvxFiL05VRnAVrmD+dzfrClPxM0gnzZySrOzFAFibAEE9SG1gtw7VJ8CRmUwMsPlF97hJuCR9WhlrsV76Dnye+vbruLxWxDEkywnlUSbHpbdhvck2imMeDJzrc5ggOLsSwsOg/CLIkrmnKlBWQQWGdIIA3UggtqNWcRm9bGS91GtPjipgUklSVKzAgEkEABjq5sdS3paJMFrAFpCilSQTz5Uj4rKU4tqQpxcgK6RWmcOVCZqS8uX8QcKICeVncEqBI3J6/eivSUksTRKmTkMLPLWmaGa/I9jp8QcNZ2IiXZVXegviKJ+V0y5VQl9UBRKbBhyFKtH11BgPiWJTiw8NMoA81yo66f1FluW4FntteDOFYLImsMyrockKsbhSSEtlOqnLH4QQzxTq8HTKLZJnO4Q5Te+oQhIIvluX1Nom7uhn1ZBKxAy5ZWolVgypY5lMSCy1S0mWi6HWE3OhFxGYp8VolIlpV4YdZAWFkLDkEFIQ5UMoGYEkNl1dknELbGXQx4NW51TZfRiPm4hZxCnKJi0nr8jpDdwpRy1U3iBvE5sx3cHTyhf4iS5zDb8IvCasvKIvVc/Kk3iLBK9yrN6RsoZyRtEZliXoIzqUzbjEKVEx0mOe8Qyeb1hsmYpymFLFp2YxbKlxIx7DWASnSIJ1MogGBODzmAgjWYiMpvAhVBYp4zOLkGA9LJzGCGKTc67B49JpxZrNr6xGStjLovYfZ7Ai4bq8M+AZxL0+M2AAsO9ruIXJyQbAKs2ha7al4O4NXmXLurNoEuLgMIzUnSQkhxkYSnK4AQerfN4Xq3AQpajNnBZ2QnUA/Fmu3TteLqMTXa/pvo/4CNM6szkkuD+Ojv8m/fpVPwc2XI1qIMrKEAlIygHrmta+p6fnC5XyEylpXluCCSG0AubG1vmxhvqJDuGY3Zz2I29iG3MKlfICvEBIsRLAsnlN1OrXlQ91OwcvaEnSVgxy3TCqq1CQGIyEDLowsLd9j/u9hVJRkzQtByqckG17aDrbY94oLUESUoTezpJHxB7HKbgEuQDdiO8EcOW8tAWU+KxKS9wzMo6bnKfIjrHmqCfX5J55Ovb9g3hk0kBJTdeZlDTMGOXN0vp0fpGF0a5UwKUg2dlO+U7A2Z/O0bU88LCTOK5V0FAuysqVApBHmq2pe3e3OxFSSsrWhUrIMgDgOSCFZyw0bQlxrsBeOGPI4XFxcpdP/AN+xLhNImYvOS4B5SX+YJse20M0zElZvClpUsqDMEuDuAVXAAYEuNteijgOI5wUy5SQVByCsAMLOCQQNhoHMH6GbkRkVKKd3JCyRfRQJLWZmYR0cNUenjzOUVf5McVcMpRTCdMX/AOomLALGxTzWUAwJCWDjRkpGazi8KQFcvheJdKQpjlSAMocjQAAdYsYzUmbORznIhwkLZgFAZlKLWDg3GwBYtlgxQVEqTTEraZM8WahIQQ3KpsyrhwQQxGoKd4EW4qmGSUna6IqinaxYu4BAbRILN1JBMUa1YQhE8XSMqld0Ksb9sz+neCKK3xAqYUJTskOHdgPiNr2D+d+iXJrSnD5ylG+chBAzAWSwY2yuT2vFG6J1vQ0T5KFtu9wxF/WLtDXqQUjmDpUFXIScqVMS1st3fzEAZCVTBLLpSgJDEp1IAZQD8ujwYkT1oQrwUZiATzEJcCygHDpOUk5u3eFkrQYunouTeIwS6JMpSShTcrqSsKsc6nzMBoQOZ30tUn4+pZBI8JQRfLZClF8xSSSUBidw3WISonw0+EtC1ZkIShCJjJKgpzytdZUbi2UkkA3kqvElrWFeHMUgqCwZcssSlLvLTYsGL6cztd4TiU5NlihUoywoi6wVoKd0hnUGN0l3KiGvq8XFVpnZQtZJTYAjQlizub6FyOlmMAZGKTHCpk0ynBNyZSVJBIFj8V1Gzm7nZxbw2VNHiFDZHcTGGV8jpDvYd2LuL9R12H6IsY3gMsShnQqW/wAC3zIJYFI1ZJNxzAWKmGjejXFKhWYJn1CkoZJCbXH2R4eZKQGs5IJA03jMT9vko2yTg6vy+JLfW49mP5QOqatpsyWd+ZP5j8/eF+kq1Sp8tQNiQD5GCWOqaahY1e3ftC9Ss7O40DqqUUFgd39Irz6ogXgpxDLCkJWja/p0hYqp5OtoaD3YslqiOoqHJgPVoIL7RaqF9NYjk1YPKrX8Ydsma09awtG82aog3iP+Vvaz/KN5MvMkgAE9TBVgZSlJJOsXMwALjQXP5PEBnn4SAN3i9JoFTFMkEsOa+nRxv6QyAZof6gLJUpIZyCD9MO0X8DczSVXBcAMG3Lv6f4aNqIfy1viU5yoF3AF1FrsHFnF9YKCSwHKxIe/3joPNiXgrb14Eyppb8kkkupwdPovBKVJUo9NW20EU6A5SPEUA53YOeltfrtBuSsEOLbOG02bp+8VirODLPglsG1gzlISoFiCbF9R9piCLNYtd9ngdiuBJnS81gUOVAOy0hnTZ9wBoTp925xNLqwYXvqSTax36W7QGqqFSLIJ6h1sTq9/vDV26bCHatUzl5K7Tpi3LovEWVKPTK2jA2b/TYej94s0+BCbMTKzs5UrQqPMXKT0D5jdviN43CJhqEsgqBUykpSUndi2iTylKtAWSR9qHWmwtKFGYoS5IZmTykh3OZT6+Q9Y5Y4kj0uUZRKdDgCFSkomHxhcZlNt0F27MzfiVGDy2+BJudQDc3L+Zu7d4qTcSQh/CAUfvHYas+8X6eSpEmWnMSss5UXJKlOXYDqQwaOiPHwTeNogSBmKTqGLbN1SdXfbZowuWxbzY/l7fgYocQVwlVMkEkZkrNgGsdydN/QmIlY4gpUjmzpPLb116Dr3jcw+n1RFWTCFNluPO52vtFmnlDKFq30Huwc29WgOcUM0Kmcwd0pFg5FioDzsO79Igo65WZpjqQXYEsc+blyl2ADgF7NqDE+WxvTD/ABBivgUeWWvxFzgpKh4anlpPx5VOGJHK+Vy5IIAhEpKaZOmAEKQlTFINhve+tgf8xcxbOtfxqCubMcywA3wpT8PLkALDqXbe5g0rLkmLdTm4Je6tWc6C7dvOJvbHlpUhhoaOYVc6nAZjZLENs14PLkJMojlLguFAsbaHb5jeKslBSRmIKlfAnS2vrbf6M9bMYBwVklsqQTqwJLaJDhzoBF60c8bsyisKGdJAudM2U7EMAdALgeYiWrwNKpyaicFBWVrWKgxCA+oIOVlah2LhwdcJ4WTKmIyKZJCc8tK8zAkOcvUCzpHtrDJidChMpaZc1gsHKgrGou6X3HT3iTa6Lxiwbi+BokyVFNQQFkNKXlmJzLKPhGV9E2OwcuHJitQJWin8NkqKDykFQSSEk5iggMlyARpbWKKkBaUhSwSCrMwFh0SxZJKWBcHW2rCxUYxNKcgdXIU2CQ1ns5s5QNXPN00TiPzRSqqqYlarArPxTCJZmFuVicvI4SDkDAAi28YgUqsAJzIzA6rSLudcyCzbHr2j0HgR5sCU83PY6pI9nhgxOclUkE6pHzEZwbhsNnYk7xNieG2Ulu/pHPN+20epFVKhcwrGQoqQbtcfmPzgjT0UqeSg69DYwIRhhQtwND/mJ8VkFOVaCQRcEaxZRaRJytkeL8GrlupHMn5j9YW5lE12h8wzi5xknD/ePzG3mPlA/iKllruhg+40MY1ATD5PKSQC4hdn4msZkAEDdvOC9ASiYZbv+HlFbGMNbMRbq28N4EIaGUJk5CRZJIf6F/aOj1VbKppSvDlhS9AL3UbJB3a40vYDpHOeE0PUoA2ckAO4A+u35lsXk1SZgmc0vMSAXcAONhZlWd2h4yrwZxtWFElCVmcVnxyEgjKQE57MxTkCSod9Ork7px5CC8xWVI++zqcXyoDlTWdgwLjUFh6aBXxHmUFErJKlDMAXIJF2sL6EMbxF/wBIQE5/6QUtR5inMTuWzPmVrcv1jpj/AB5PdnBPLHzY1S5KVpC0cySHBGnXX6+UWpKlgXAPobXsLM8XsGn5pMtIl/ClgBYakuWG+vr6mefTnVWUN9ecP6TWjzMmRWVE5gm4fXT8PPyPtFSolJmXcAg2voW0tob/AD8oszatvsukb6NuWHTzI9d62IYjTqAShXOqyWzJueqmtvYF+uW5Cz9q2bHc3o1Tg84Kzy7Ozbm6Rmcf3OW8oXOLFzaOYjx3OfNzOS4e9z9oAhxt5R0DB1JQEZlEkJupVn05iAwcntuYAfxYkpnUiEIbPLWlSQz2KVJUHPYg+hO0eL/F/kvNyhJ20erCLxSj8MVcOxVEyciWPiKkpudXa7/T/i28S8VS6abIQu5PMW2CQRoOpI06HpHNMH4amrIUFFK0EX7D4e4/aHGi4bBX4s9RmLSeUqOjEnKCp2Dk2/eOuMqR2ShbLNbOXUzDNEsiWgMgqLP1OUhwST10A0gUaWYpVyGDhgkdGdzpe8MFTiAz5cvKA7aXOjByFW2gZVTFG4IS/TUeR2/GH29iSUYkcrCXN13ICWcKKMt3A0TYH/lFSrpFISUquUlgoDblIBBLE307HrF9Ck06CQXUoMA2+pOrs5cny7RWpkKmOpYzWLvbQMmzN10HfpGSsFrohVJzJUs3KMpd387kMQ3S/TvTTPWAwUcrnQ6N0O1nNujvBvDgnwlBWq3B8gMo1vq59YoU+XwpgLZnGW1zlAfy1fzbWGcRWNIlLnSU5AEqKUnxCS7FiQCLgfpBamKUhkgBI1J3+vxgYcRQmUlQGWU3Z12slIGv+YooxSbUr/pgoRLUCoM5IBFlAEM97P6G0PySIpNuxu/m0hiR/uFiOh840n1zLu002KQuxDHUKbm8r7doC0eK+MkrQoslwoMT1stBIuw0Bf8ACIZE0TlLVLUiYkNyqBCpbEOw1Yh72Y9YOinIJCr1ASQcqQCUhgE2SAOo0YD7TbmPJm3ck2fQsB3zdtbfrGiVM5LknqSR2/Kw/SPTlfe1Oz2Btq/4ecI0JZQr0gKGYhOawmJsNrKB5fL8t/RUq6xKHSoEyy+YM5STdu4s/wBMfQLFqxq4YrgqSBuAxjevSCSe0K0qf4Fni2jFApKS+rj5xy1UK+D1+5WazqbmMaIpAoZTBKXVJSeazxbTh6V3TbuIup6RBrYoVeFAA7REjDP6Si8NGI4R6xTq6QpkKHY/hGbNRzLFqU+KghWVJIBPRz2g3juCrp0JeYmZLmOApIIAUACQcw6KBHXm6GIaaV4gmJmXUAWHQtDXW0k44bVS5stgmSJqX2VLBPKxLl0sXNmV1EJN00NCPJMSuGnQta2FilJOgy6n3OX2h2xCtMynWAAFZDlYFtHS5tZw9oT+EpeZGcgkFa5Y75pfxNvlKfn2hpw2sBE0FYVzKCR91CSpIAGzskufLoIOPNTcfBy5MlSpC1QVLIyLqJcsjlIKUFQYgkMSQxZN8ugSHYAQRkzZdv8A1YUQD8LK1Z/+1KLGw00YRLVcLlBTPRygnQhwdXbv3ivJr1EkTFBOVmyDUf7yr8o9DDnhH2y1+/c5cuKWT3Rv9/BYo56ZClKlFalK+IhKhmbTMqez+bGCNDjU8lRmJSoFsoBIy9cymAPsIFqxSUkf9yWD/wDG6v8A6ym+cV5uJJJdRmKHQsl/JLqI9QI9ODxS6d/Y5Xgk+1/2HKnEs+rW6OW+ugZ+8LUwKdz5Asz3dyewv0ZI6PFgcQhyESU9gVEsN1KJ1V3tsGEVK7EAS6iVNoLJAe4t+guPeGcceR/YaGOePUVVlmbj8w3Sss5csHURmAe2gyaf3dYhl4sqYsBS8wZ/J3d27MfWBE+rdISA1r6bX9tfeNKJahlmDUEIV3zncdnjiljx43UILrtaOuEWlbY3UdTlJ2dtA4dxf1//AEekGJcwhJmLsBt6779D0LQsYUtaZpTLQVoTZJFwA5Bf2PppuIakpGUmcUqCgxDOGu4HXr5HsY8dI77BSlCaSqYAkJKmDuwNg+4T5hn30gHWhSZpu/S72894J0xJ5QXGzagDzfKC3b2MWK+iSoJUNrHvBaAilT1DgPc7edv2+UGPCEuSrRyL91GwAPmQBAyTTMp4JomkCKR0hXHdlbEKRkgJ1AA82hYUSl0EF2JD9tH+msIYq+qUlvsg6qIJCfNgeh1t7iBtTRKmTpaPEKklLksybEuQ3Yt8gblkkZxRismrTkB0U7m4EtOUEsDpob6lrXMMsk/ydGSdVBx1BI5QS99r+cI6mK/9NyWAHLdvQBIt5b2i/jGMzJiFo0yAEBLggJUOW33UEA9wr1ClRGUbdFzg7FvDqMivhm8pKibK+ybhtbbawTkIXIq1S5LKC3Uoqd0EEg3ZzzHrvtrCKUkKShOrOW1faGut4lnFEopyy1ZQlQbMrMEsphuC6SOmUxk9bFcfIfxjGRJAKiM50As5vcPozX/OBMitVkmTp0spRlCQWAsqYlyBc2Dlj09YI4RgBf8AmJ61LmFmDBks9gB/i2+sEK2eyOVICTYuAABlJB9wB6w++2LFpaQFNQmeMwZZTqxHOHNh07eZG5j0LkvJLUpUshLk5Trcl2BP4aR6F5lvR+A3NWZxSDY/tGKk5Etu/vFXEKvKQoFmaC2HTpVTfUgiOfI9ndDaLPjmZJCtx+I1jWkx4pukkHtFI1LTDKGhFvMfqIqmRlURBg+VAkuNjGjiEq1jeqxALkqa1jAajSCW7RYWgBN9Cb66eheKUTsSKEkz1KBbVzHR8ExYKo/DWH5VS7E86JgXvsSSoe0ISaEBS06MXHlr+3pDJgcwmUkbgJUBrfKopJ9SdYOSPJGxz4yA1VQTZLSpKssuUZh8RLggElwXByqCVG4c7hoJYBL5EpI+EqAI0KFZVpbewAH+0wdk1SCFAIckkL7uHFjY2s/ZtYnTJDhh9pJ9cwJ+QMGONwSlZy5F7nxRjjiT4VKkuSQkIA0ublgNAHMcp/6xLzgzSoBvsi77htod+POIpZUkKWGIOVL6pBylZbqUEDqAW1jl1YrxpvKNdHt+O0BvfI6EtUOBnykgKlp1Dudb/P5xVXmVryjoBc+QOnmYzSVA8MFIBLtmUHAaxy6v2/ExqSqZy/Z3ZIBLdhqd+g1jvxZXL2u39Fpfki4pEfikjKlgNy9h3/1H6FrjMxCdNQm56lW79+0RZ2LI23FwO7/aV38m2bYFsqE+ZOrNcnv/AIG8dcMii03+/RfP1YrRTKiC531HYfqW+UTy0kLSkkhJKMwHUJcnz/eM1VPzEj72Udmt8tYx4nOkdc34K/b2i04xk+P5EsO4VMnIlkSpfNm1e5SCQRfcOkj1i4nAp81SVKPQBtARdLh/IjodN4k4dlkZSpZLo0NvhZ/ktP0IOHE5UpBWlYKBrfY3I113EeBR1GisGTJTnuVKF9yDZyxcgeVokpqTMm94GVHFMmepg/L9aEufIiGzBUJXLt8riM2ZC/OoslyLdozJANoa5lMCGKf3hbnYaULzI+Hp08u0BTY7iTy5NuhgNPZK5i1fEosP7UBk+5zK9R0hplSwpN7GBNVw9nckt32Hn0jKZnE55KJQQ5IBCDoFPYFLglNrHf3i9U0HhISolQ8QkpfKFG1yQlSmG5c7h9WiXE8qFKSlQUlIBJGhYugA+Ye3aBeCoMwDM/KGuSWBL5Q/f84zizlk0g9h1AFEkEOdmIJ7P72jyqGVKUF+GCQQXIUou++Z/wA9YzTr1U7JT+XT66RoMURPSAslKlnLZ0kKL5SCNHAbz8xB0iKbYZRxMJy8qJiZYBDBTO4+zlLHY3+jnHcTGVIN1Zw4DEAbv9PeFOewmeFNBFuWaCkE3ulVhbR218i8WasZGRawSdNACTrs5PyFug5NjpJFdUu+XLZPRhppcX+cejeobNsQdyW8vk3vHonRbky9jGDrmg5TGvDGHrpwsHWx+ekN2RJdiABAtK05yBctvGmmtnTGihMmnxSSDaNOIFnLnR2PpBgy3LNrFKtXbwyN/wDIieKVqyuSPgB4FixVMGZ7WhixOapMsKSM2VQJHUZv1aM0fDnKFAN0i9idL/SKeqW9xr6RdEGJ2Ozck9IAYEEFn+8SHfsfnBvh5boAPRn/ALSGYbX89IhxvDUIpqchOUISlKyLnQOznQE2D6aRnhjlcZe/4WbzhxPJFV1qpVQEi6VDR2a5Nm8m9YO1teZkkS0WVMKUBVxlKyEu4LjUnsEk94DY2lpj2tlSPVUs29M3vBGsPg0S57/CgqQTrnmuiT5sJhV6GEim++iUm/Urwctx2tE+qmKQP6YOSUGb+mjlljtyh/MmKKEkHvBXhEITX0yVBMxKpqElKkhQKVKykMq1wekWeJKFKK2pQhOVKZswBIsAkLOVI7M0KX8Wa4NNDZV6OevM7dA7fWtoJVU3NyIsn0Dgbqbb/ToPO8CaMHOz3YhyAAl+wG7dIL0FWE57tlAKS4fMSzeaQx7c2lm6cUq9snSJyXldkc6QJaWL5txo3m181zbbzJaGUSnS61EAeb2HkNT3baJpMrO6yWSnfW/YbmxYdQTYJJjEshyvSxCf9IHxK7m5A6kmOyD2pdPx9F8iPqiwZbDKLhI9yT+eU/KBU6RlUolwJaSS17kpSPmtvQwTp5rMT/eR6co9EgepEa1FMVylhrqVLRfds0xY7soB9ItJ8YSkvj/X+Ca7QOpJtRMU6QRLDhzoxs4LaQWpaQzUpTOUEAOxSOZ+hXoQ9+zs94nq6kplolpSklIuzAJAu4DdR1e8VqXEZgFwUkGwJAJSDtexDP8Ao0eJZ1hWqwiSmWFWStIawDvq6srEWPneH7gVX9EOXtre/veOUmmmKImFbi/2n+V/aG3hzFVIQwP5wQo6hOkpOh1hXxumXLWVeMhIJsFJSLf3F3Pdh6QOl8Qq3Nn2ili2NomF2zKZnAV+UFMGTrssHFV5SVAKb7SClvUZrH6tvRqOK0KsqUFgJdlAG7FtdAC35QK8QrLFDGzD4jvsPTUj9ZZ9EEoJUBnmOEJOtg7kaB2DfOGpdkPUk9CxiC86s5ABUoEAAJA0chKbAWDDv3ET0NUlEtSU/wDcNtH1cA+g2/UPLkzG4cpO+40P5D0janw8SgTqXtr0GtvPrATEcfgnxiqEqUhABLs7dAPS/wCsCqereXMJsUi5H3WJCm1cZXbsIt4lMzS1E8xIUAD30Hp+UCFEy5S0AfElLvqwa46Ob9CISTtjLG0g1OqUzZctZuskILMxV8JXb1LjZXQWlxOf4kxaQwSCEva5G37/ALPSwugXLlqWUuBlBa40zBj9kgKB137hskjKGDE3JtfXtf2jWFwolWp2Y3Guhto59k+0eieQQEW03LbnUP8AKPRjIbMSp/DUoORlJHtFGkqE5tbkGJ/4jzSgS5ibeKGP96bK+YMJ+DTyopfXM3ygy7OhdDj/ADWVVhmJZh16X2vEmIJSFzElQJQtSX0cpLGx219or0AHj0zjMSpKjdmAGZKu5GUKbewgLXU7zgtiELUVEO+qn1NzcxCKdMvJq0dPwzJ4YsLxBV0AW46PAqiqTlA3FuzxfzqSCrqPyiyZNinj08CVOQsOkmW3YkJP5H3iOVORLLvlDgHuCsJBsP8AU2kVMUqyUVWa4C5Q9DLF4r8N1WZ0quXJ7aD2uH9YoSLuPyCpYyWKilI/uKZgSw8wm/lE38W6hMunRSynDnOW3TLBlyx/5f8AARbpafNNQv7ImJmHTVCwdOpCG9BsIF8TYnKm1ChMQt/DQy0nmDgkuknKoAqNnGpvGi1VCyXus51w+koq6ckENOlf+aYY+MJf/wDQq/8A51/NUQ0PCipk9C5MxM5KFpUoMUKSkLDuFW/4qMS8Xg/9TrH08ZZHr+XaJVUincSmnlSyRzGL8ujdCQTZIDly2Vg5/H/JDw0iABnNzsP17xakSyqWQVEbkOerjQ6CLIQ3nLzslIITsAHPTb4laD2HnVmS8ygjUD4gL2GiB1891F9gYuKaVL3K1AEn7oIskdyCCTsC25amZnhSSv8A9yc4T/pQCylP94nlHRlHXLFFk3v8/wBC8daNjN+IliAS/QsRmbqCrKgNskGLMzl8FCtSFTFDRytTMd7BBsOsRSUALEpIcygjM+ipyyEoS33Elbnrz/6YbeK8ASmShaRdACSdyALv1/UmK5c/KPH9/f6BCG7AGK1glSXsp23b4jZi3TpteE7EsVXOWUysxSdgLmzOelmjbE6pU+bkSHfKOn4m+u/frBaZTyqXupi5bW7OLXD9WMcLKm/CGBzfGClkMynSS5JbdtfJ7w14QklZBF+lre0JMrjEoWnIhOzqdQJbR2b5vHReElCdNSWIKkhR8zsL6Qyaoy7LKcPAPMH7RsaFBuE+5JbyhxqcEDOIF1lAySwv1tb943IEsV7YtTKUP1awH2Xf7otY9YnpuG/5nMrMUhFk6cxa720s57q7MZKiXkcb3Hyv+Le5i7hSlIATYPc+Z1+u0NZGMLkL5wQzJjfCoghQP3gCSD0Jt7+kGpOCpSkJLLYC7a+jwUVgBVM8QKDEpOl8wd/cNeMnByCYDKQjQn4tgiBzgfCFMNipQyp+agPWF3ivCjKWiYkDKwSdi6QcpDdh12EdGn07hj1B/wCKgR+EAeIKFS1yQwKCpWZ+yCQO7sflAoZijIrViUMg8MhSybllJyosXACiWLqDF3G8NmK8Ky8qVylZQwKQDmSxuwd+vVoHV9OChsuZSHI0uDqm9m39O8YoalcpBTfKGZJLhPk3r6ub6wFQN3RTm05QyWsnc79xGIuzUFTu17x6MHij/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p:cNvPicPr>
            <a:picLocks noChangeAspect="1"/>
          </p:cNvPicPr>
          <p:nvPr/>
        </p:nvPicPr>
        <p:blipFill>
          <a:blip r:embed="rId5"/>
          <a:stretch>
            <a:fillRect/>
          </a:stretch>
        </p:blipFill>
        <p:spPr>
          <a:xfrm>
            <a:off x="2483768" y="3068960"/>
            <a:ext cx="4057824" cy="2468794"/>
          </a:xfrm>
          <a:prstGeom prst="rect">
            <a:avLst/>
          </a:prstGeom>
        </p:spPr>
      </p:pic>
    </p:spTree>
    <p:extLst>
      <p:ext uri="{BB962C8B-B14F-4D97-AF65-F5344CB8AC3E}">
        <p14:creationId xmlns:p14="http://schemas.microsoft.com/office/powerpoint/2010/main" val="31609751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153400" cy="3986757"/>
          </a:xfrm>
        </p:spPr>
        <p:txBody>
          <a:bodyPr/>
          <a:lstStyle/>
          <a:p>
            <a:pPr marL="0" indent="0">
              <a:buNone/>
            </a:pPr>
            <a:r>
              <a:rPr lang="en-US" sz="1800" dirty="0" smtClean="0">
                <a:solidFill>
                  <a:schemeClr val="tx1"/>
                </a:solidFill>
              </a:rPr>
              <a:t>Some of the plants and animals, although the same type, look a little different. Some of this is because of where they live and what has happened to them, but some of it is in their genes. Just like some of us have brown hair, and some have blond.</a:t>
            </a:r>
          </a:p>
          <a:p>
            <a:pPr marL="0" indent="0">
              <a:buNone/>
            </a:pPr>
            <a:endParaRPr lang="en-US" sz="1800" dirty="0" smtClean="0">
              <a:solidFill>
                <a:schemeClr val="tx1"/>
              </a:solidFill>
            </a:endParaRPr>
          </a:p>
          <a:p>
            <a:pPr marL="0" indent="0">
              <a:buNone/>
            </a:pPr>
            <a:r>
              <a:rPr lang="en-US" sz="1800" dirty="0" smtClean="0">
                <a:solidFill>
                  <a:schemeClr val="tx1"/>
                </a:solidFill>
              </a:rPr>
              <a:t>These </a:t>
            </a:r>
            <a:r>
              <a:rPr lang="en-US" sz="1800" dirty="0">
                <a:solidFill>
                  <a:schemeClr val="tx1"/>
                </a:solidFill>
              </a:rPr>
              <a:t>River Red Gums are different </a:t>
            </a:r>
            <a:r>
              <a:rPr lang="en-US" sz="1800" dirty="0" smtClean="0">
                <a:solidFill>
                  <a:schemeClr val="tx1"/>
                </a:solidFill>
              </a:rPr>
              <a:t>shapes. </a:t>
            </a:r>
            <a:endParaRPr lang="en-US" sz="1800" dirty="0">
              <a:solidFill>
                <a:schemeClr val="tx1"/>
              </a:solidFill>
            </a:endParaRPr>
          </a:p>
          <a:p>
            <a:pPr marL="0" indent="0" algn="r">
              <a:buNone/>
            </a:pPr>
            <a:r>
              <a:rPr lang="en-US" sz="1800" dirty="0" smtClean="0">
                <a:solidFill>
                  <a:schemeClr val="tx1"/>
                </a:solidFill>
              </a:rPr>
              <a:t>These goats have different </a:t>
            </a:r>
            <a:r>
              <a:rPr lang="en-US" sz="1800" dirty="0" err="1" smtClean="0">
                <a:solidFill>
                  <a:schemeClr val="tx1"/>
                </a:solidFill>
              </a:rPr>
              <a:t>coloured</a:t>
            </a:r>
            <a:r>
              <a:rPr lang="en-US" sz="1800" dirty="0" smtClean="0">
                <a:solidFill>
                  <a:schemeClr val="tx1"/>
                </a:solidFill>
              </a:rPr>
              <a:t> coats. </a:t>
            </a:r>
          </a:p>
          <a:p>
            <a:pPr marL="0" indent="0" algn="r">
              <a:buNone/>
            </a:pPr>
            <a:r>
              <a:rPr lang="en-US" sz="1600" dirty="0" smtClean="0">
                <a:solidFill>
                  <a:schemeClr val="tx1"/>
                </a:solidFill>
              </a:rPr>
              <a:t>(</a:t>
            </a:r>
            <a:r>
              <a:rPr lang="en-US" sz="1600" dirty="0">
                <a:solidFill>
                  <a:schemeClr val="tx1"/>
                </a:solidFill>
              </a:rPr>
              <a:t>T</a:t>
            </a:r>
            <a:r>
              <a:rPr lang="en-US" sz="1600" dirty="0" smtClean="0">
                <a:solidFill>
                  <a:schemeClr val="tx1"/>
                </a:solidFill>
              </a:rPr>
              <a:t>hese goats were running wild </a:t>
            </a:r>
          </a:p>
          <a:p>
            <a:pPr marL="0" indent="0" algn="r">
              <a:buNone/>
            </a:pPr>
            <a:r>
              <a:rPr lang="en-US" sz="1600" dirty="0" smtClean="0">
                <a:solidFill>
                  <a:schemeClr val="tx1"/>
                </a:solidFill>
              </a:rPr>
              <a:t>on the </a:t>
            </a:r>
            <a:r>
              <a:rPr lang="en-US" sz="1600" dirty="0" err="1" smtClean="0">
                <a:solidFill>
                  <a:schemeClr val="tx1"/>
                </a:solidFill>
              </a:rPr>
              <a:t>Maribyrnong</a:t>
            </a:r>
            <a:r>
              <a:rPr lang="en-US" sz="1600" dirty="0" smtClean="0">
                <a:solidFill>
                  <a:schemeClr val="tx1"/>
                </a:solidFill>
              </a:rPr>
              <a:t> River </a:t>
            </a:r>
          </a:p>
          <a:p>
            <a:pPr marL="0" indent="0" algn="r">
              <a:buNone/>
            </a:pPr>
            <a:r>
              <a:rPr lang="en-US" sz="1600" dirty="0" smtClean="0">
                <a:solidFill>
                  <a:schemeClr val="tx1"/>
                </a:solidFill>
              </a:rPr>
              <a:t>and causing lots of damage)</a:t>
            </a:r>
            <a:endParaRPr lang="en-US" sz="1600" dirty="0">
              <a:solidFill>
                <a:schemeClr val="tx1"/>
              </a:solidFill>
            </a:endParaRPr>
          </a:p>
          <a:p>
            <a:pPr marL="0" indent="0" algn="r">
              <a:buNone/>
            </a:pPr>
            <a:endParaRPr lang="en-US" sz="1800" dirty="0" smtClean="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0963"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75463" y="3657600"/>
            <a:ext cx="1658137" cy="221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905000" y="3985653"/>
            <a:ext cx="1042988"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810000" y="4102034"/>
            <a:ext cx="1893277" cy="132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3555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pPr marL="0" indent="0">
              <a:buNone/>
            </a:pPr>
            <a:r>
              <a:rPr lang="en-US" sz="1800" dirty="0" smtClean="0">
                <a:solidFill>
                  <a:schemeClr val="tx1"/>
                </a:solidFill>
              </a:rPr>
              <a:t>Some areas around you will be….</a:t>
            </a:r>
          </a:p>
          <a:p>
            <a:pPr marL="0" indent="0">
              <a:buNone/>
            </a:pPr>
            <a:r>
              <a:rPr lang="en-US" sz="1800" dirty="0" smtClean="0">
                <a:solidFill>
                  <a:schemeClr val="tx1"/>
                </a:solidFill>
              </a:rPr>
              <a:t>…steep and dry</a:t>
            </a:r>
          </a:p>
          <a:p>
            <a:pPr marL="0" indent="0" algn="r">
              <a:buNone/>
            </a:pPr>
            <a:r>
              <a:rPr lang="en-US" sz="1800" dirty="0" smtClean="0">
                <a:solidFill>
                  <a:schemeClr val="tx1"/>
                </a:solidFill>
              </a:rPr>
              <a:t>…flat and treeless</a:t>
            </a:r>
          </a:p>
          <a:p>
            <a:pPr marL="0" indent="0" algn="r">
              <a:buNone/>
            </a:pPr>
            <a:endParaRPr lang="en-US" sz="1800" dirty="0">
              <a:solidFill>
                <a:schemeClr val="tx1"/>
              </a:solidFill>
            </a:endParaRPr>
          </a:p>
          <a:p>
            <a:pPr marL="0" indent="0" algn="r">
              <a:buNone/>
            </a:pPr>
            <a:endParaRPr lang="en-US" sz="1800" dirty="0" smtClean="0">
              <a:solidFill>
                <a:schemeClr val="tx1"/>
              </a:solidFill>
            </a:endParaRPr>
          </a:p>
          <a:p>
            <a:pPr marL="0" indent="0" algn="r">
              <a:buNone/>
            </a:pPr>
            <a:endParaRPr lang="en-US" sz="1800" dirty="0">
              <a:solidFill>
                <a:schemeClr val="tx1"/>
              </a:solidFill>
            </a:endParaRPr>
          </a:p>
          <a:p>
            <a:pPr marL="0" indent="0" algn="r">
              <a:buNone/>
            </a:pPr>
            <a:endParaRPr lang="en-US" sz="1800" dirty="0" smtClean="0">
              <a:solidFill>
                <a:schemeClr val="tx1"/>
              </a:solidFill>
            </a:endParaRPr>
          </a:p>
          <a:p>
            <a:pPr marL="0" indent="0" algn="r">
              <a:buNone/>
            </a:pPr>
            <a:endParaRPr lang="en-US" sz="1800" dirty="0">
              <a:solidFill>
                <a:schemeClr val="tx1"/>
              </a:solidFill>
            </a:endParaRPr>
          </a:p>
          <a:p>
            <a:pPr marL="0" indent="0" algn="r">
              <a:buNone/>
            </a:pPr>
            <a:endParaRPr lang="en-US" sz="1800" dirty="0" smtClean="0">
              <a:solidFill>
                <a:schemeClr val="tx1"/>
              </a:solidFill>
            </a:endParaRPr>
          </a:p>
          <a:p>
            <a:pPr marL="0" indent="0" algn="r">
              <a:buNone/>
            </a:pPr>
            <a:endParaRPr lang="en-US" sz="1800" dirty="0">
              <a:solidFill>
                <a:schemeClr val="tx1"/>
              </a:solidFill>
            </a:endParaRPr>
          </a:p>
          <a:p>
            <a:pPr marL="0" indent="0" algn="r">
              <a:buNone/>
            </a:pPr>
            <a:endParaRPr lang="en-US" sz="1800" dirty="0" smtClean="0">
              <a:solidFill>
                <a:schemeClr val="tx1"/>
              </a:solidFill>
            </a:endParaRPr>
          </a:p>
          <a:p>
            <a:pPr marL="0" indent="0" algn="ctr">
              <a:buNone/>
            </a:pPr>
            <a:r>
              <a:rPr lang="en-US" sz="1800" dirty="0" smtClean="0">
                <a:solidFill>
                  <a:schemeClr val="tx1"/>
                </a:solidFill>
              </a:rPr>
              <a:t>…wet and watery</a:t>
            </a:r>
            <a:endParaRPr lang="en-US" sz="1800" dirty="0">
              <a:solidFill>
                <a:schemeClr val="tx1"/>
              </a:solidFill>
            </a:endParaRPr>
          </a:p>
          <a:p>
            <a:pPr marL="0" indent="0" algn="r">
              <a:buNone/>
            </a:pPr>
            <a:r>
              <a:rPr lang="en-US" sz="1800" dirty="0" smtClean="0"/>
              <a:t> </a:t>
            </a:r>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9938" name="Picture 2" descr="I:\Operations\Env Dept\Conservation\CA Site Photos\Wetlands\Furlong Road 9.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109022" y="4114800"/>
            <a:ext cx="2148764" cy="1604941"/>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90804" y="2743200"/>
            <a:ext cx="2065008"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3" name="Picture 7"/>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946947" y="3048000"/>
            <a:ext cx="2610236" cy="174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0623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pPr marL="0" indent="0">
              <a:buNone/>
            </a:pPr>
            <a:r>
              <a:rPr lang="en-US" sz="1800" dirty="0" smtClean="0">
                <a:solidFill>
                  <a:schemeClr val="tx1"/>
                </a:solidFill>
              </a:rPr>
              <a:t>Snails eat plants, birds eat snails, birds live in trees, trees need water, sun and soil.</a:t>
            </a:r>
          </a:p>
          <a:p>
            <a:pPr marL="0" indent="0">
              <a:buNone/>
            </a:pPr>
            <a:r>
              <a:rPr lang="en-US" sz="1800" dirty="0" smtClean="0">
                <a:solidFill>
                  <a:schemeClr val="tx1"/>
                </a:solidFill>
              </a:rPr>
              <a:t>We are surrounded by </a:t>
            </a:r>
            <a:r>
              <a:rPr lang="en-US" sz="1800" b="1" dirty="0" smtClean="0">
                <a:solidFill>
                  <a:schemeClr val="tx1"/>
                </a:solidFill>
              </a:rPr>
              <a:t>Biodiversity  		</a:t>
            </a:r>
            <a:r>
              <a:rPr lang="en-US" sz="1800" dirty="0" smtClean="0">
                <a:solidFill>
                  <a:schemeClr val="tx1"/>
                </a:solidFill>
              </a:rPr>
              <a:t>Actually  - </a:t>
            </a:r>
            <a:r>
              <a:rPr lang="en-US" sz="1800" b="1" dirty="0" smtClean="0">
                <a:solidFill>
                  <a:schemeClr val="tx1"/>
                </a:solidFill>
              </a:rPr>
              <a:t>we</a:t>
            </a:r>
            <a:r>
              <a:rPr lang="en-US" sz="1800" dirty="0" smtClean="0">
                <a:solidFill>
                  <a:schemeClr val="tx1"/>
                </a:solidFill>
              </a:rPr>
              <a:t> are </a:t>
            </a:r>
            <a:r>
              <a:rPr lang="en-US" sz="1800" b="1" dirty="0" smtClean="0">
                <a:solidFill>
                  <a:schemeClr val="tx1"/>
                </a:solidFill>
              </a:rPr>
              <a:t>part</a:t>
            </a:r>
            <a:r>
              <a:rPr lang="en-US" sz="1800" dirty="0" smtClean="0">
                <a:solidFill>
                  <a:schemeClr val="tx1"/>
                </a:solidFill>
              </a:rPr>
              <a:t> of </a:t>
            </a:r>
            <a:r>
              <a:rPr lang="en-US" sz="1800" b="1" dirty="0" smtClean="0">
                <a:solidFill>
                  <a:schemeClr val="tx1"/>
                </a:solidFill>
              </a:rPr>
              <a:t>Biodiversity</a:t>
            </a:r>
          </a:p>
          <a:p>
            <a:pPr marL="0" indent="0">
              <a:buNone/>
            </a:pPr>
            <a:endParaRPr lang="en-US" sz="1800" dirty="0" smtClean="0">
              <a:solidFill>
                <a:schemeClr val="tx1"/>
              </a:solidFill>
            </a:endParaRPr>
          </a:p>
          <a:p>
            <a:pPr marL="0" indent="0">
              <a:buNone/>
            </a:pPr>
            <a:r>
              <a:rPr lang="en-US" sz="1800" dirty="0" smtClean="0">
                <a:solidFill>
                  <a:schemeClr val="tx1"/>
                </a:solidFill>
              </a:rPr>
              <a:t>Different </a:t>
            </a:r>
            <a:r>
              <a:rPr lang="en-US" sz="1800" dirty="0">
                <a:solidFill>
                  <a:schemeClr val="tx1"/>
                </a:solidFill>
              </a:rPr>
              <a:t>types of plants and </a:t>
            </a:r>
            <a:r>
              <a:rPr lang="en-US" sz="1800" dirty="0" smtClean="0">
                <a:solidFill>
                  <a:schemeClr val="tx1"/>
                </a:solidFill>
              </a:rPr>
              <a:t>animals 					Differences within </a:t>
            </a:r>
          </a:p>
          <a:p>
            <a:pPr marL="0" indent="0" algn="r">
              <a:buNone/>
            </a:pPr>
            <a:r>
              <a:rPr lang="en-US" sz="1800" dirty="0" smtClean="0">
                <a:solidFill>
                  <a:schemeClr val="tx1"/>
                </a:solidFill>
              </a:rPr>
              <a:t>types of plants and animals </a:t>
            </a:r>
          </a:p>
          <a:p>
            <a:pPr marL="0" indent="0" algn="r">
              <a:buNone/>
            </a:pPr>
            <a:endParaRPr lang="en-US" sz="1800" dirty="0">
              <a:solidFill>
                <a:schemeClr val="tx1"/>
              </a:solidFill>
            </a:endParaRPr>
          </a:p>
          <a:p>
            <a:pPr marL="0" indent="0" algn="r">
              <a:buNone/>
            </a:pPr>
            <a:endParaRPr lang="en-US" sz="1800" dirty="0" smtClean="0">
              <a:solidFill>
                <a:schemeClr val="tx1"/>
              </a:solidFill>
            </a:endParaRPr>
          </a:p>
          <a:p>
            <a:pPr marL="0" indent="0" algn="r">
              <a:buNone/>
            </a:pPr>
            <a:endParaRPr lang="en-US" sz="1800" dirty="0">
              <a:solidFill>
                <a:schemeClr val="tx1"/>
              </a:solidFill>
            </a:endParaRPr>
          </a:p>
          <a:p>
            <a:pPr marL="0" indent="0" algn="r">
              <a:buNone/>
            </a:pPr>
            <a:endParaRPr lang="en-US" sz="1800" dirty="0" smtClean="0">
              <a:solidFill>
                <a:schemeClr val="tx1"/>
              </a:solidFill>
            </a:endParaRPr>
          </a:p>
          <a:p>
            <a:pPr marL="0" indent="0" algn="r">
              <a:buNone/>
            </a:pPr>
            <a:endParaRPr lang="en-US" sz="1800" dirty="0">
              <a:solidFill>
                <a:schemeClr val="tx1"/>
              </a:solidFill>
            </a:endParaRPr>
          </a:p>
          <a:p>
            <a:pPr marL="0" indent="0" algn="r">
              <a:buNone/>
            </a:pPr>
            <a:endParaRPr lang="en-US" sz="1800" dirty="0" smtClean="0">
              <a:solidFill>
                <a:schemeClr val="tx1"/>
              </a:solidFill>
            </a:endParaRPr>
          </a:p>
          <a:p>
            <a:pPr marL="0" indent="0" algn="r">
              <a:buNone/>
            </a:pPr>
            <a:endParaRPr lang="en-US" sz="1800" dirty="0">
              <a:solidFill>
                <a:schemeClr val="tx1"/>
              </a:solidFill>
            </a:endParaRPr>
          </a:p>
          <a:p>
            <a:pPr marL="0" indent="0" algn="ctr">
              <a:buNone/>
            </a:pPr>
            <a:r>
              <a:rPr lang="en-US" sz="1800" dirty="0" smtClean="0">
                <a:solidFill>
                  <a:schemeClr val="tx1"/>
                </a:solidFill>
              </a:rPr>
              <a:t>Different types of landscapes</a:t>
            </a:r>
            <a:endParaRPr lang="en-US" sz="1800" dirty="0">
              <a:solidFill>
                <a:schemeClr val="tx1"/>
              </a:solidFill>
            </a:endParaRPr>
          </a:p>
          <a:p>
            <a:pPr marL="0" indent="0" algn="r">
              <a:buNone/>
            </a:pPr>
            <a:r>
              <a:rPr lang="en-US" sz="1800" dirty="0" smtClean="0"/>
              <a:t> </a:t>
            </a:r>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nvGrpSpPr>
          <p:cNvPr id="6" name="Group 5"/>
          <p:cNvGrpSpPr/>
          <p:nvPr/>
        </p:nvGrpSpPr>
        <p:grpSpPr>
          <a:xfrm>
            <a:off x="3277780" y="4192915"/>
            <a:ext cx="2136805" cy="1875138"/>
            <a:chOff x="3188377" y="3280485"/>
            <a:chExt cx="3083667" cy="2362684"/>
          </a:xfrm>
        </p:grpSpPr>
        <p:pic>
          <p:nvPicPr>
            <p:cNvPr id="39943" name="Picture 7"/>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661808" y="3902569"/>
              <a:ext cx="2610236" cy="174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descr="I:\Operations\Env Dept\Conservation\CA Site Photos\Wetlands\Furlong Road 9.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888787" y="3280485"/>
              <a:ext cx="1234364" cy="921963"/>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188377" y="3425254"/>
              <a:ext cx="946862" cy="1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388397" y="3535982"/>
            <a:ext cx="2115908" cy="2523697"/>
            <a:chOff x="63500" y="2819400"/>
            <a:chExt cx="2738208" cy="3057097"/>
          </a:xfrm>
        </p:grpSpPr>
        <p:pic>
          <p:nvPicPr>
            <p:cNvPr id="7" name="Picture 2"/>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945024" y="2819400"/>
              <a:ext cx="1856684" cy="247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I:\Operations\Env Dept\Conservation\CA Site Photos\Fauna\Possum Ring Tail in Sugar Glider Box FOOPs sugar glider box check.jp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02161" y="4632784"/>
              <a:ext cx="1651525" cy="12437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63500" y="2844229"/>
              <a:ext cx="1551397"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6947457" y="3695280"/>
            <a:ext cx="1336855" cy="1514980"/>
            <a:chOff x="6425005" y="3695280"/>
            <a:chExt cx="1336855" cy="1514980"/>
          </a:xfrm>
        </p:grpSpPr>
        <p:pic>
          <p:nvPicPr>
            <p:cNvPr id="10" name="Picture 3"/>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6858000" y="3695280"/>
              <a:ext cx="903860" cy="151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6425005" y="3856180"/>
              <a:ext cx="568539" cy="1066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5"/>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6123504" y="4988744"/>
            <a:ext cx="1108222" cy="77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72980" y="1988840"/>
            <a:ext cx="8229600" cy="3986757"/>
          </a:xfrm>
        </p:spPr>
        <p:txBody>
          <a:bodyPr/>
          <a:lstStyle/>
          <a:p>
            <a:pPr marL="0" indent="0">
              <a:buNone/>
            </a:pPr>
            <a:r>
              <a:rPr lang="en-US" sz="1800" b="1" dirty="0" smtClean="0">
                <a:solidFill>
                  <a:schemeClr val="tx1"/>
                </a:solidFill>
              </a:rPr>
              <a:t>500 - 400 Million years  ago </a:t>
            </a:r>
            <a:r>
              <a:rPr lang="en-US" sz="1800" dirty="0" smtClean="0">
                <a:solidFill>
                  <a:schemeClr val="tx1"/>
                </a:solidFill>
              </a:rPr>
              <a:t>Melbourne was under the ocean. Water from large mountains to the east and the west travelled down rivers into this ocean bringing with it mud and soil. This soil settled at the bottom of the ocean.</a:t>
            </a:r>
          </a:p>
          <a:p>
            <a:pPr marL="0" indent="0">
              <a:buNone/>
            </a:pPr>
            <a:endParaRPr lang="en-US" sz="1800" dirty="0" smtClean="0">
              <a:solidFill>
                <a:schemeClr val="tx1"/>
              </a:solidFill>
            </a:endParaRPr>
          </a:p>
          <a:p>
            <a:pPr marL="0" indent="0">
              <a:buNone/>
            </a:pPr>
            <a:endParaRPr lang="en-US" sz="1800" dirty="0">
              <a:solidFill>
                <a:schemeClr val="tx1"/>
              </a:solidFill>
            </a:endParaRPr>
          </a:p>
          <a:p>
            <a:pPr marL="0" indent="0">
              <a:buNone/>
            </a:pPr>
            <a:endParaRPr lang="en-US" sz="1800" dirty="0" smtClean="0">
              <a:solidFill>
                <a:schemeClr val="tx1"/>
              </a:solidFill>
            </a:endParaRPr>
          </a:p>
          <a:p>
            <a:pPr marL="0" indent="0">
              <a:buNone/>
            </a:pPr>
            <a:endParaRPr lang="en-US" sz="1800" dirty="0">
              <a:solidFill>
                <a:schemeClr val="tx1"/>
              </a:solidFill>
            </a:endParaRPr>
          </a:p>
          <a:p>
            <a:pPr marL="0" indent="0">
              <a:buNone/>
            </a:pPr>
            <a:endParaRPr lang="en-US" sz="1800" dirty="0" smtClean="0">
              <a:solidFill>
                <a:schemeClr val="tx1"/>
              </a:solidFill>
            </a:endParaRPr>
          </a:p>
          <a:p>
            <a:pPr marL="0" indent="0">
              <a:buNone/>
            </a:pPr>
            <a:endParaRPr lang="en-US" sz="1800" dirty="0" smtClean="0">
              <a:solidFill>
                <a:schemeClr val="tx1"/>
              </a:solidFill>
            </a:endParaRPr>
          </a:p>
          <a:p>
            <a:pPr marL="0" indent="0">
              <a:buNone/>
            </a:pPr>
            <a:r>
              <a:rPr lang="en-US" sz="1800" b="1" dirty="0" smtClean="0">
                <a:solidFill>
                  <a:schemeClr val="tx1"/>
                </a:solidFill>
              </a:rPr>
              <a:t>400 - 300 Million years ago </a:t>
            </a:r>
            <a:r>
              <a:rPr lang="en-US" sz="1800" dirty="0" smtClean="0">
                <a:solidFill>
                  <a:schemeClr val="tx1"/>
                </a:solidFill>
              </a:rPr>
              <a:t>underground forces caused the earth to buckle and bend. The ground beneath the ocean began to rise, and the water drained off.  The mud and soil at the bottom became dry and hardened into sandstone and siltstone. </a:t>
            </a:r>
            <a:endParaRPr lang="en-US" sz="1800" dirty="0">
              <a:solidFill>
                <a:schemeClr val="tx1"/>
              </a:solidFill>
            </a:endParaRPr>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How was our local environment formed?</a:t>
            </a:r>
            <a:endParaRPr lang="en-US" dirty="0">
              <a:solidFill>
                <a:schemeClr val="tx1"/>
              </a:solidFill>
            </a:endParaRPr>
          </a:p>
        </p:txBody>
      </p:sp>
      <p:pic>
        <p:nvPicPr>
          <p:cNvPr id="19" name="Picture 4" descr="GEO1"/>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128966" y="3068960"/>
            <a:ext cx="2811186" cy="17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68300" y="2060848"/>
            <a:ext cx="8229600" cy="3986757"/>
          </a:xfrm>
        </p:spPr>
        <p:txBody>
          <a:bodyPr/>
          <a:lstStyle/>
          <a:p>
            <a:pPr marL="0" indent="0">
              <a:buNone/>
            </a:pPr>
            <a:r>
              <a:rPr lang="en-AU" sz="1800" b="1" dirty="0" smtClean="0">
                <a:solidFill>
                  <a:schemeClr val="tx1"/>
                </a:solidFill>
              </a:rPr>
              <a:t>5-1 Million years ago </a:t>
            </a:r>
            <a:r>
              <a:rPr lang="en-AU" sz="1800" dirty="0" smtClean="0">
                <a:solidFill>
                  <a:schemeClr val="tx1"/>
                </a:solidFill>
              </a:rPr>
              <a:t>Volcanoes erupted in the north and west of Melbourne, spewing out runny lava.</a:t>
            </a:r>
          </a:p>
          <a:p>
            <a:pPr marL="0" indent="0">
              <a:buNone/>
            </a:pPr>
            <a:endParaRPr lang="en-AU" sz="1800" dirty="0" smtClean="0">
              <a:solidFill>
                <a:schemeClr val="tx1"/>
              </a:solidFill>
            </a:endParaRPr>
          </a:p>
          <a:p>
            <a:pPr marL="0" indent="0">
              <a:buNone/>
            </a:pPr>
            <a:endParaRPr lang="en-AU" sz="1800" dirty="0">
              <a:solidFill>
                <a:schemeClr val="tx1"/>
              </a:solidFill>
            </a:endParaRPr>
          </a:p>
          <a:p>
            <a:pPr marL="0" indent="0">
              <a:buNone/>
            </a:pPr>
            <a:endParaRPr lang="en-AU" sz="1800" dirty="0" smtClean="0">
              <a:solidFill>
                <a:schemeClr val="tx1"/>
              </a:solidFill>
            </a:endParaRPr>
          </a:p>
          <a:p>
            <a:pPr marL="0" indent="0">
              <a:buNone/>
            </a:pPr>
            <a:endParaRPr lang="en-AU" sz="1800" dirty="0">
              <a:solidFill>
                <a:schemeClr val="tx1"/>
              </a:solidFill>
            </a:endParaRPr>
          </a:p>
          <a:p>
            <a:pPr marL="0" indent="0">
              <a:buNone/>
            </a:pPr>
            <a:endParaRPr lang="en-AU" sz="1800" dirty="0" smtClean="0">
              <a:solidFill>
                <a:schemeClr val="tx1"/>
              </a:solidFill>
            </a:endParaRPr>
          </a:p>
          <a:p>
            <a:pPr marL="0" indent="0">
              <a:buNone/>
            </a:pPr>
            <a:endParaRPr lang="en-AU" sz="1800" dirty="0">
              <a:solidFill>
                <a:schemeClr val="tx1"/>
              </a:solidFill>
            </a:endParaRPr>
          </a:p>
          <a:p>
            <a:pPr marL="0" indent="0">
              <a:buNone/>
            </a:pPr>
            <a:r>
              <a:rPr lang="en-AU" sz="1800" dirty="0" smtClean="0">
                <a:solidFill>
                  <a:schemeClr val="tx1"/>
                </a:solidFill>
              </a:rPr>
              <a:t>The lava filled the valleys creating a wide</a:t>
            </a:r>
            <a:r>
              <a:rPr lang="en-US" sz="1800" dirty="0" smtClean="0">
                <a:solidFill>
                  <a:schemeClr val="tx1"/>
                </a:solidFill>
              </a:rPr>
              <a:t> almost flat plain of a type of lava called ‘basalt’ This cooled and hardened into rock, called ‘basalt rock’. Bluestone is a type of basalt rock.</a:t>
            </a:r>
          </a:p>
          <a:p>
            <a:pPr marL="0" indent="0">
              <a:buNone/>
            </a:pPr>
            <a:endParaRPr lang="en-US" sz="1800" dirty="0" smtClean="0">
              <a:solidFill>
                <a:schemeClr val="tx1"/>
              </a:solidFill>
            </a:endParaRPr>
          </a:p>
          <a:p>
            <a:pPr marL="0" indent="0">
              <a:buNone/>
            </a:pPr>
            <a:r>
              <a:rPr lang="en-US" sz="1800" dirty="0" smtClean="0">
                <a:solidFill>
                  <a:schemeClr val="tx1"/>
                </a:solidFill>
              </a:rPr>
              <a:t>Old volcanoes can still be seen and visited, can you name some?</a:t>
            </a:r>
          </a:p>
          <a:p>
            <a:endParaRPr lang="en-US" sz="1800" dirty="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How was our local environment formed?</a:t>
            </a:r>
            <a:r>
              <a:rPr lang="en-US" dirty="0">
                <a:solidFill>
                  <a:schemeClr val="tx1"/>
                </a:solidFill>
              </a:rPr>
              <a:t/>
            </a:r>
            <a:br>
              <a:rPr lang="en-US" dirty="0">
                <a:solidFill>
                  <a:schemeClr val="tx1"/>
                </a:solidFill>
              </a:rPr>
            </a:br>
            <a:endParaRPr lang="en-US" dirty="0">
              <a:solidFill>
                <a:schemeClr val="tx1"/>
              </a:solidFill>
            </a:endParaRPr>
          </a:p>
        </p:txBody>
      </p:sp>
      <p:pic>
        <p:nvPicPr>
          <p:cNvPr id="6" name="Picture 4" descr="GEO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384184" y="2780928"/>
            <a:ext cx="237563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251520" y="237352"/>
            <a:ext cx="8640960" cy="2125114"/>
          </a:xfrm>
          <a:prstGeom prst="rect">
            <a:avLst/>
          </a:prstGeom>
        </p:spPr>
      </p:pic>
      <p:sp>
        <p:nvSpPr>
          <p:cNvPr id="3" name="Content Placeholder 2"/>
          <p:cNvSpPr>
            <a:spLocks noGrp="1"/>
          </p:cNvSpPr>
          <p:nvPr>
            <p:ph idx="1"/>
          </p:nvPr>
        </p:nvSpPr>
        <p:spPr>
          <a:xfrm>
            <a:off x="304800" y="2033043"/>
            <a:ext cx="8229600" cy="3986757"/>
          </a:xfrm>
        </p:spPr>
        <p:txBody>
          <a:bodyPr/>
          <a:lstStyle/>
          <a:p>
            <a:pPr>
              <a:buNone/>
            </a:pPr>
            <a:r>
              <a:rPr lang="en-AU" sz="1800" b="1" dirty="0" smtClean="0">
                <a:solidFill>
                  <a:schemeClr val="tx1"/>
                </a:solidFill>
              </a:rPr>
              <a:t>Only 1 million years ago!</a:t>
            </a:r>
            <a:endParaRPr lang="en-US" sz="1800" b="1" dirty="0" smtClean="0">
              <a:solidFill>
                <a:schemeClr val="tx1"/>
              </a:solidFill>
            </a:endParaRPr>
          </a:p>
          <a:p>
            <a:pPr marL="0" indent="0">
              <a:buNone/>
            </a:pPr>
            <a:r>
              <a:rPr lang="en-US" sz="1800" dirty="0" smtClean="0">
                <a:solidFill>
                  <a:schemeClr val="tx1"/>
                </a:solidFill>
              </a:rPr>
              <a:t>The weather and rain broke up the basalt lava (creating soil), and streams started to form. These streams cut into the ground and formed valleys. Some valleys were shallower like the </a:t>
            </a:r>
            <a:r>
              <a:rPr lang="en-US" sz="1800" dirty="0" err="1" smtClean="0">
                <a:solidFill>
                  <a:schemeClr val="tx1"/>
                </a:solidFill>
              </a:rPr>
              <a:t>Kororoit</a:t>
            </a:r>
            <a:r>
              <a:rPr lang="en-US" sz="1800" dirty="0" smtClean="0">
                <a:solidFill>
                  <a:schemeClr val="tx1"/>
                </a:solidFill>
              </a:rPr>
              <a:t> Creek and others were deeper like the </a:t>
            </a:r>
            <a:r>
              <a:rPr lang="en-US" sz="1800" dirty="0" err="1" smtClean="0">
                <a:solidFill>
                  <a:schemeClr val="tx1"/>
                </a:solidFill>
              </a:rPr>
              <a:t>Maribyrnong</a:t>
            </a:r>
            <a:r>
              <a:rPr lang="en-US" sz="1800" dirty="0" smtClean="0">
                <a:solidFill>
                  <a:schemeClr val="tx1"/>
                </a:solidFill>
              </a:rPr>
              <a:t> River.</a:t>
            </a:r>
          </a:p>
          <a:p>
            <a:pPr marL="0" indent="0">
              <a:buNone/>
            </a:pPr>
            <a:endParaRPr lang="en-US" sz="1800" dirty="0" smtClean="0">
              <a:solidFill>
                <a:schemeClr val="tx1"/>
              </a:solidFill>
            </a:endParaRPr>
          </a:p>
          <a:p>
            <a:pPr marL="0" indent="0">
              <a:buNone/>
            </a:pPr>
            <a:r>
              <a:rPr lang="en-US" sz="1800" dirty="0" smtClean="0">
                <a:solidFill>
                  <a:schemeClr val="tx1"/>
                </a:solidFill>
              </a:rPr>
              <a:t>Some areas of the basalt rock are harder than others, that is why you sometimes see escarpments or mini cliffs along the creeks. </a:t>
            </a:r>
          </a:p>
          <a:p>
            <a:endParaRPr lang="en-US" sz="1800" dirty="0"/>
          </a:p>
        </p:txBody>
      </p:sp>
      <p:sp>
        <p:nvSpPr>
          <p:cNvPr id="2" name="AutoShape 5" descr="https://encrypted-tbn0.gstatic.com/images?q=tbn:ANd9GcS7BkXp3OU0pM1onhnEKHwhtfJ-Ozzh8en8dA4ss0tkPWCK__qhV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7" name="Rectangle 2"/>
          <p:cNvSpPr>
            <a:spLocks noGrp="1" noChangeArrowheads="1"/>
          </p:cNvSpPr>
          <p:nvPr>
            <p:ph type="ctrTitle"/>
          </p:nvPr>
        </p:nvSpPr>
        <p:spPr>
          <a:xfrm>
            <a:off x="285720" y="1428736"/>
            <a:ext cx="7315200" cy="571504"/>
          </a:xfrm>
        </p:spPr>
        <p:txBody>
          <a:bodyPr/>
          <a:lstStyle/>
          <a:p>
            <a:r>
              <a:rPr lang="en-US" sz="2800" b="1" dirty="0" smtClean="0">
                <a:solidFill>
                  <a:srgbClr val="2C5A00"/>
                </a:solidFill>
              </a:rPr>
              <a:t>How was our local environment formed?</a:t>
            </a:r>
            <a:r>
              <a:rPr lang="en-US" dirty="0">
                <a:solidFill>
                  <a:schemeClr val="tx1"/>
                </a:solidFill>
              </a:rPr>
              <a:t/>
            </a:r>
            <a:br>
              <a:rPr lang="en-US" dirty="0">
                <a:solidFill>
                  <a:schemeClr val="tx1"/>
                </a:solidFill>
              </a:rPr>
            </a:br>
            <a:endParaRPr lang="en-US" dirty="0">
              <a:solidFill>
                <a:schemeClr val="tx1"/>
              </a:solidFill>
            </a:endParaRPr>
          </a:p>
        </p:txBody>
      </p:sp>
      <p:pic>
        <p:nvPicPr>
          <p:cNvPr id="7" name="Picture 4" descr="OrganPipes"/>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004048" y="4298708"/>
            <a:ext cx="1417636" cy="1985794"/>
          </a:xfrm>
          <a:prstGeom prst="rect">
            <a:avLst/>
          </a:prstGeom>
          <a:noFill/>
          <a:extLst>
            <a:ext uri="{909E8E84-426E-40DD-AFC4-6F175D3DCCD1}">
              <a14:hiddenFill xmlns:a14="http://schemas.microsoft.com/office/drawing/2010/main">
                <a:solidFill>
                  <a:srgbClr val="FFFFFF"/>
                </a:solidFill>
              </a14:hiddenFill>
            </a:ext>
          </a:extLst>
        </p:spPr>
      </p:pic>
      <p:pic>
        <p:nvPicPr>
          <p:cNvPr id="104450" name="Picture 2" descr="F:\Curriculum\pebblesandsandrunnels1.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71600" y="4298708"/>
            <a:ext cx="2116125" cy="1415342"/>
          </a:xfrm>
          <a:prstGeom prst="rect">
            <a:avLst/>
          </a:prstGeom>
          <a:noFill/>
        </p:spPr>
      </p:pic>
      <p:sp>
        <p:nvSpPr>
          <p:cNvPr id="4" name="Rectangle 3"/>
          <p:cNvSpPr/>
          <p:nvPr/>
        </p:nvSpPr>
        <p:spPr>
          <a:xfrm>
            <a:off x="368300" y="5661248"/>
            <a:ext cx="3771652" cy="830997"/>
          </a:xfrm>
          <a:prstGeom prst="rect">
            <a:avLst/>
          </a:prstGeom>
        </p:spPr>
        <p:txBody>
          <a:bodyPr wrap="square">
            <a:spAutoFit/>
          </a:bodyPr>
          <a:lstStyle/>
          <a:p>
            <a:r>
              <a:rPr lang="en-AU" sz="1600" dirty="0" smtClean="0">
                <a:latin typeface="+mn-lt"/>
                <a:ea typeface="+mn-ea"/>
              </a:rPr>
              <a:t>Water makes channels in basalt </a:t>
            </a:r>
            <a:r>
              <a:rPr lang="en-AU" sz="1600" dirty="0">
                <a:latin typeface="+mn-lt"/>
                <a:ea typeface="+mn-ea"/>
              </a:rPr>
              <a:t>lava </a:t>
            </a:r>
            <a:r>
              <a:rPr lang="en-AU" sz="1600" dirty="0" smtClean="0">
                <a:latin typeface="+mn-lt"/>
                <a:ea typeface="+mn-ea"/>
              </a:rPr>
              <a:t>(it takes millions of years) just </a:t>
            </a:r>
            <a:r>
              <a:rPr lang="en-AU" sz="1600" dirty="0">
                <a:latin typeface="+mn-lt"/>
                <a:ea typeface="+mn-ea"/>
              </a:rPr>
              <a:t>like </a:t>
            </a:r>
            <a:r>
              <a:rPr lang="en-AU" sz="1600" dirty="0" smtClean="0">
                <a:latin typeface="+mn-lt"/>
                <a:ea typeface="+mn-ea"/>
              </a:rPr>
              <a:t>the ocean makes mini channels on the beach.</a:t>
            </a:r>
            <a:endParaRPr lang="en-AU" sz="1600" dirty="0">
              <a:latin typeface="+mn-lt"/>
              <a:ea typeface="+mn-ea"/>
            </a:endParaRPr>
          </a:p>
        </p:txBody>
      </p:sp>
    </p:spTree>
    <p:extLst>
      <p:ext uri="{BB962C8B-B14F-4D97-AF65-F5344CB8AC3E}">
        <p14:creationId xmlns:p14="http://schemas.microsoft.com/office/powerpoint/2010/main" val="3741789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Brimbank Powerpoint template small version test">
  <a:themeElements>
    <a:clrScheme name="Brimbank Powerpoint template small version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imbank Powerpoint template small version tes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002C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1"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bg1"/>
        </a:solidFill>
        <a:ln w="9525" cap="flat" cmpd="sng" algn="ctr">
          <a:solidFill>
            <a:srgbClr val="002C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1"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rimbank Powerpoint template small version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imbank Powerpoint template small version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imbank Powerpoint template small version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imbank Powerpoint template small version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imbank Powerpoint template small version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imbank Powerpoint template small version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imbank Powerpoint template small version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imbank Powerpoint template small version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imbank Powerpoint template small version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imbank Powerpoint template small version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imbank Powerpoint template small version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imbank Powerpoint template small version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rimbank Powerpoint template small version test 13">
        <a:dk1>
          <a:srgbClr val="000000"/>
        </a:dk1>
        <a:lt1>
          <a:srgbClr val="FFFFFF"/>
        </a:lt1>
        <a:dk2>
          <a:srgbClr val="FFFFFF"/>
        </a:dk2>
        <a:lt2>
          <a:srgbClr val="969696"/>
        </a:lt2>
        <a:accent1>
          <a:srgbClr val="23598F"/>
        </a:accent1>
        <a:accent2>
          <a:srgbClr val="333399"/>
        </a:accent2>
        <a:accent3>
          <a:srgbClr val="FFFFFF"/>
        </a:accent3>
        <a:accent4>
          <a:srgbClr val="000000"/>
        </a:accent4>
        <a:accent5>
          <a:srgbClr val="ACB5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imbank Powerpoint template small version test 14">
        <a:dk1>
          <a:srgbClr val="000000"/>
        </a:dk1>
        <a:lt1>
          <a:srgbClr val="FFFFFF"/>
        </a:lt1>
        <a:dk2>
          <a:srgbClr val="FFFFFF"/>
        </a:dk2>
        <a:lt2>
          <a:srgbClr val="969696"/>
        </a:lt2>
        <a:accent1>
          <a:srgbClr val="598FA7"/>
        </a:accent1>
        <a:accent2>
          <a:srgbClr val="333399"/>
        </a:accent2>
        <a:accent3>
          <a:srgbClr val="FFFFFF"/>
        </a:accent3>
        <a:accent4>
          <a:srgbClr val="000000"/>
        </a:accent4>
        <a:accent5>
          <a:srgbClr val="B5C6D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
      <a:dk1>
        <a:srgbClr val="000000"/>
      </a:dk1>
      <a:lt1>
        <a:srgbClr val="FFFFFF"/>
      </a:lt1>
      <a:dk2>
        <a:srgbClr val="FFFFFF"/>
      </a:dk2>
      <a:lt2>
        <a:srgbClr val="969696"/>
      </a:lt2>
      <a:accent1>
        <a:srgbClr val="598FA7"/>
      </a:accent1>
      <a:accent2>
        <a:srgbClr val="333399"/>
      </a:accent2>
      <a:accent3>
        <a:srgbClr val="FFFFFF"/>
      </a:accent3>
      <a:accent4>
        <a:srgbClr val="000000"/>
      </a:accent4>
      <a:accent5>
        <a:srgbClr val="B5C6D0"/>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002C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1"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bg1"/>
        </a:solidFill>
        <a:ln w="9525" cap="flat" cmpd="sng" algn="ctr">
          <a:solidFill>
            <a:srgbClr val="002C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1"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025684"/>
        </a:accent1>
        <a:accent2>
          <a:srgbClr val="333399"/>
        </a:accent2>
        <a:accent3>
          <a:srgbClr val="FFFFFF"/>
        </a:accent3>
        <a:accent4>
          <a:srgbClr val="000000"/>
        </a:accent4>
        <a:accent5>
          <a:srgbClr val="AAB4C2"/>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808080"/>
        </a:lt2>
        <a:accent1>
          <a:srgbClr val="004992"/>
        </a:accent1>
        <a:accent2>
          <a:srgbClr val="333399"/>
        </a:accent2>
        <a:accent3>
          <a:srgbClr val="FFFFFF"/>
        </a:accent3>
        <a:accent4>
          <a:srgbClr val="000000"/>
        </a:accent4>
        <a:accent5>
          <a:srgbClr val="AAB1C7"/>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23598F"/>
        </a:accent1>
        <a:accent2>
          <a:srgbClr val="333399"/>
        </a:accent2>
        <a:accent3>
          <a:srgbClr val="FFFFFF"/>
        </a:accent3>
        <a:accent4>
          <a:srgbClr val="000000"/>
        </a:accent4>
        <a:accent5>
          <a:srgbClr val="ACB5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000000"/>
        </a:dk2>
        <a:lt2>
          <a:srgbClr val="C0C0C0"/>
        </a:lt2>
        <a:accent1>
          <a:srgbClr val="23598F"/>
        </a:accent1>
        <a:accent2>
          <a:srgbClr val="333399"/>
        </a:accent2>
        <a:accent3>
          <a:srgbClr val="FFFFFF"/>
        </a:accent3>
        <a:accent4>
          <a:srgbClr val="000000"/>
        </a:accent4>
        <a:accent5>
          <a:srgbClr val="ACB5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RM90826 Online Resource_PowerPoint_Biodiversity_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PowerPoint on screen 2011</Template>
  <TotalTime>1233</TotalTime>
  <Words>3753</Words>
  <Application>Microsoft Office PowerPoint</Application>
  <PresentationFormat>On-screen Show (4:3)</PresentationFormat>
  <Paragraphs>402</Paragraphs>
  <Slides>35</Slides>
  <Notes>34</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35</vt:i4>
      </vt:variant>
    </vt:vector>
  </HeadingPairs>
  <TitlesOfParts>
    <vt:vector size="42" baseType="lpstr">
      <vt:lpstr>ＭＳ Ｐゴシック</vt:lpstr>
      <vt:lpstr>Arial</vt:lpstr>
      <vt:lpstr>Calibri</vt:lpstr>
      <vt:lpstr>Verdana</vt:lpstr>
      <vt:lpstr>Brimbank Powerpoint template small version test</vt:lpstr>
      <vt:lpstr>Custom Design</vt:lpstr>
      <vt:lpstr>BRM90826 Online Resource_PowerPoint_Biodiversity_02</vt:lpstr>
      <vt:lpstr>PowerPoint Presentation</vt:lpstr>
      <vt:lpstr>PowerPoint Presentation</vt:lpstr>
      <vt:lpstr>PowerPoint Presentation</vt:lpstr>
      <vt:lpstr>PowerPoint Presentation</vt:lpstr>
      <vt:lpstr>PowerPoint Presentation</vt:lpstr>
      <vt:lpstr>PowerPoint Presentation</vt:lpstr>
      <vt:lpstr>How was our local environment formed?</vt:lpstr>
      <vt:lpstr>How was our local environment formed? </vt:lpstr>
      <vt:lpstr>How was our local environment formed? </vt:lpstr>
      <vt:lpstr>How was our local environment formed? </vt:lpstr>
      <vt:lpstr>What is an ecosystem? </vt:lpstr>
      <vt:lpstr>Ecosystem - Grasslands </vt:lpstr>
      <vt:lpstr>Ecosystem - Grasslands </vt:lpstr>
      <vt:lpstr>Ecosystems - Grasslands </vt:lpstr>
      <vt:lpstr>Ecosystems - Grasslands </vt:lpstr>
      <vt:lpstr>Ecosystem - Grasslands </vt:lpstr>
      <vt:lpstr>Ecosystem - Grasslands </vt:lpstr>
      <vt:lpstr>Ecosystem - Grasslands </vt:lpstr>
      <vt:lpstr>Ecosystem – Escarpment Shrublands </vt:lpstr>
      <vt:lpstr>Ecosystem – Escarpment Shrublands </vt:lpstr>
      <vt:lpstr>Ecosystem – Escarpment Shrublands </vt:lpstr>
      <vt:lpstr>Ecosystem – Riparian (River) Flats </vt:lpstr>
      <vt:lpstr>Ecosystem – Riparian (River) Flats </vt:lpstr>
      <vt:lpstr>Ecosystem – Riparian (River) Flats </vt:lpstr>
      <vt:lpstr>Ecosystem – Riparian (River) Flats </vt:lpstr>
      <vt:lpstr>Ecosystem – Riparian (River) Flats </vt:lpstr>
      <vt:lpstr>Ecosystem – Riparian (River) Flats </vt:lpstr>
      <vt:lpstr>Aboriginal History </vt:lpstr>
      <vt:lpstr>European Settlement </vt:lpstr>
      <vt:lpstr>European Settlement </vt:lpstr>
      <vt:lpstr>Factories  </vt:lpstr>
      <vt:lpstr>Other activities that have affected our Environment </vt:lpstr>
      <vt:lpstr>Suburbs  </vt:lpstr>
      <vt:lpstr>Suburbs  </vt:lpstr>
      <vt:lpstr>PowerPoint Presentation</vt:lpstr>
    </vt:vector>
  </TitlesOfParts>
  <Company>Brimbank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MarthaR</dc:creator>
  <cp:lastModifiedBy>Pip Hildebrand</cp:lastModifiedBy>
  <cp:revision>95</cp:revision>
  <dcterms:created xsi:type="dcterms:W3CDTF">2011-08-07T22:22:13Z</dcterms:created>
  <dcterms:modified xsi:type="dcterms:W3CDTF">2017-05-18T02:03:51Z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