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81" r:id="rId7"/>
    <p:sldId id="262" r:id="rId8"/>
    <p:sldId id="263" r:id="rId9"/>
    <p:sldId id="297" r:id="rId10"/>
    <p:sldId id="296" r:id="rId11"/>
    <p:sldId id="282" r:id="rId12"/>
    <p:sldId id="288" r:id="rId13"/>
    <p:sldId id="289" r:id="rId14"/>
    <p:sldId id="290" r:id="rId15"/>
    <p:sldId id="291" r:id="rId16"/>
    <p:sldId id="292" r:id="rId17"/>
    <p:sldId id="300" r:id="rId18"/>
    <p:sldId id="269" r:id="rId19"/>
    <p:sldId id="293" r:id="rId20"/>
    <p:sldId id="298" r:id="rId21"/>
    <p:sldId id="303" r:id="rId22"/>
    <p:sldId id="304" r:id="rId23"/>
    <p:sldId id="305" r:id="rId24"/>
    <p:sldId id="306" r:id="rId25"/>
    <p:sldId id="307" r:id="rId26"/>
    <p:sldId id="309" r:id="rId27"/>
    <p:sldId id="310" r:id="rId28"/>
    <p:sldId id="312" r:id="rId29"/>
    <p:sldId id="283" r:id="rId30"/>
    <p:sldId id="301" r:id="rId31"/>
    <p:sldId id="284" r:id="rId32"/>
    <p:sldId id="272" r:id="rId33"/>
    <p:sldId id="287" r:id="rId34"/>
    <p:sldId id="313" r:id="rId35"/>
    <p:sldId id="31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i Kelly"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EF0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85501" autoAdjust="0"/>
  </p:normalViewPr>
  <p:slideViewPr>
    <p:cSldViewPr snapToGrid="0" snapToObjects="1">
      <p:cViewPr varScale="1">
        <p:scale>
          <a:sx n="99" d="100"/>
          <a:sy n="99" d="100"/>
        </p:scale>
        <p:origin x="19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0E29C-0993-654C-847A-2FB56F61482E}" type="datetimeFigureOut">
              <a:rPr lang="en-US" smtClean="0"/>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19CEE-8C3F-6D46-9E23-8F5DA0E642A3}" type="slidenum">
              <a:rPr lang="en-US" smtClean="0"/>
              <a:pPr/>
              <a:t>‹#›</a:t>
            </a:fld>
            <a:endParaRPr lang="en-US"/>
          </a:p>
        </p:txBody>
      </p:sp>
    </p:spTree>
    <p:extLst>
      <p:ext uri="{BB962C8B-B14F-4D97-AF65-F5344CB8AC3E}">
        <p14:creationId xmlns:p14="http://schemas.microsoft.com/office/powerpoint/2010/main" val="4000177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edproject.net.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1</a:t>
            </a:fld>
            <a:endParaRPr lang="en-US"/>
          </a:p>
        </p:txBody>
      </p:sp>
    </p:spTree>
    <p:extLst>
      <p:ext uri="{BB962C8B-B14F-4D97-AF65-F5344CB8AC3E}">
        <p14:creationId xmlns:p14="http://schemas.microsoft.com/office/powerpoint/2010/main" val="84457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877" indent="-285722" eaLnBrk="0" hangingPunct="0">
              <a:defRPr sz="1200">
                <a:solidFill>
                  <a:schemeClr val="tx1"/>
                </a:solidFill>
                <a:latin typeface="Arial" charset="0"/>
                <a:ea typeface="ＭＳ Ｐゴシック" pitchFamily="34" charset="-128"/>
              </a:defRPr>
            </a:lvl2pPr>
            <a:lvl3pPr marL="1142888" indent="-228578" eaLnBrk="0" hangingPunct="0">
              <a:defRPr sz="1200">
                <a:solidFill>
                  <a:schemeClr val="tx1"/>
                </a:solidFill>
                <a:latin typeface="Arial" charset="0"/>
                <a:ea typeface="ＭＳ Ｐゴシック" pitchFamily="34" charset="-128"/>
              </a:defRPr>
            </a:lvl3pPr>
            <a:lvl4pPr marL="1600043" indent="-228578" eaLnBrk="0" hangingPunct="0">
              <a:defRPr sz="1200">
                <a:solidFill>
                  <a:schemeClr val="tx1"/>
                </a:solidFill>
                <a:latin typeface="Arial" charset="0"/>
                <a:ea typeface="ＭＳ Ｐゴシック" pitchFamily="34" charset="-128"/>
              </a:defRPr>
            </a:lvl4pPr>
            <a:lvl5pPr marL="2057199" indent="-228578" eaLnBrk="0" hangingPunct="0">
              <a:defRPr sz="1200">
                <a:solidFill>
                  <a:schemeClr val="tx1"/>
                </a:solidFill>
                <a:latin typeface="Arial" charset="0"/>
                <a:ea typeface="ＭＳ Ｐゴシック" pitchFamily="34" charset="-128"/>
              </a:defRPr>
            </a:lvl5pPr>
            <a:lvl6pPr marL="2514354" indent="-228578" eaLnBrk="0" fontAlgn="base" hangingPunct="0">
              <a:spcBef>
                <a:spcPct val="0"/>
              </a:spcBef>
              <a:spcAft>
                <a:spcPct val="0"/>
              </a:spcAft>
              <a:defRPr sz="1200">
                <a:solidFill>
                  <a:schemeClr val="tx1"/>
                </a:solidFill>
                <a:latin typeface="Arial" charset="0"/>
                <a:ea typeface="ＭＳ Ｐゴシック" pitchFamily="34" charset="-128"/>
              </a:defRPr>
            </a:lvl6pPr>
            <a:lvl7pPr marL="2971509" indent="-228578" eaLnBrk="0" fontAlgn="base" hangingPunct="0">
              <a:spcBef>
                <a:spcPct val="0"/>
              </a:spcBef>
              <a:spcAft>
                <a:spcPct val="0"/>
              </a:spcAft>
              <a:defRPr sz="1200">
                <a:solidFill>
                  <a:schemeClr val="tx1"/>
                </a:solidFill>
                <a:latin typeface="Arial" charset="0"/>
                <a:ea typeface="ＭＳ Ｐゴシック" pitchFamily="34" charset="-128"/>
              </a:defRPr>
            </a:lvl7pPr>
            <a:lvl8pPr marL="3428664" indent="-228578" eaLnBrk="0" fontAlgn="base" hangingPunct="0">
              <a:spcBef>
                <a:spcPct val="0"/>
              </a:spcBef>
              <a:spcAft>
                <a:spcPct val="0"/>
              </a:spcAft>
              <a:defRPr sz="1200">
                <a:solidFill>
                  <a:schemeClr val="tx1"/>
                </a:solidFill>
                <a:latin typeface="Arial" charset="0"/>
                <a:ea typeface="ＭＳ Ｐゴシック" pitchFamily="34" charset="-128"/>
              </a:defRPr>
            </a:lvl8pPr>
            <a:lvl9pPr marL="3885819" indent="-22857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5D0F4F62-C820-4521-B55F-5E32C2D3619D}" type="slidenum">
              <a:rPr lang="en-US" smtClean="0"/>
              <a:pPr eaLnBrk="1" hangingPunct="1"/>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0">
              <a:defRPr/>
            </a:pPr>
            <a:r>
              <a:rPr lang="en-US" dirty="0" smtClean="0"/>
              <a:t>Ask</a:t>
            </a:r>
            <a:r>
              <a:rPr lang="en-US" baseline="0" dirty="0" smtClean="0"/>
              <a:t> the students for examples of what metal items can be recycled?</a:t>
            </a:r>
            <a:endParaRPr lang="en-US" dirty="0" smtClean="0"/>
          </a:p>
          <a:p>
            <a:pPr eaLnBrk="1" hangingPunct="1"/>
            <a:endParaRPr lang="en-US" dirty="0" smtClean="0"/>
          </a:p>
          <a:p>
            <a:pPr eaLnBrk="1" hangingPunct="1"/>
            <a:r>
              <a:rPr lang="en-US" dirty="0" smtClean="0"/>
              <a:t>Aluminium is one of the most important</a:t>
            </a:r>
            <a:r>
              <a:rPr lang="en-US" baseline="0" dirty="0" smtClean="0"/>
              <a:t> materials to recycle. As aluminium doesn’t reduce in quality when it is recycled, it can be used over and over again and still be a very high quality. This is different to plastic which reduces in quality every time it is recycled. </a:t>
            </a:r>
          </a:p>
          <a:p>
            <a:pPr eaLnBrk="1" hangingPunct="1"/>
            <a:endParaRPr lang="en-US" baseline="0" dirty="0" smtClean="0"/>
          </a:p>
          <a:p>
            <a:pPr eaLnBrk="1" hangingPunct="1"/>
            <a:r>
              <a:rPr lang="en-US" baseline="0" dirty="0" smtClean="0"/>
              <a:t>For every aluminium can you recycle you are saving enough energy to power a TV for three hours! If you don’t recycle the aluminium can, the mineral bauxite needs to be mined to produce another can (which is very energy intensive). </a:t>
            </a:r>
            <a:endParaRPr lang="en-US" dirty="0" smtClean="0"/>
          </a:p>
        </p:txBody>
      </p:sp>
    </p:spTree>
    <p:extLst>
      <p:ext uri="{BB962C8B-B14F-4D97-AF65-F5344CB8AC3E}">
        <p14:creationId xmlns:p14="http://schemas.microsoft.com/office/powerpoint/2010/main" val="320595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877" indent="-285722" eaLnBrk="0" hangingPunct="0">
              <a:defRPr sz="1200">
                <a:solidFill>
                  <a:schemeClr val="tx1"/>
                </a:solidFill>
                <a:latin typeface="Arial" charset="0"/>
                <a:ea typeface="ＭＳ Ｐゴシック" pitchFamily="34" charset="-128"/>
              </a:defRPr>
            </a:lvl2pPr>
            <a:lvl3pPr marL="1142888" indent="-228578" eaLnBrk="0" hangingPunct="0">
              <a:defRPr sz="1200">
                <a:solidFill>
                  <a:schemeClr val="tx1"/>
                </a:solidFill>
                <a:latin typeface="Arial" charset="0"/>
                <a:ea typeface="ＭＳ Ｐゴシック" pitchFamily="34" charset="-128"/>
              </a:defRPr>
            </a:lvl3pPr>
            <a:lvl4pPr marL="1600043" indent="-228578" eaLnBrk="0" hangingPunct="0">
              <a:defRPr sz="1200">
                <a:solidFill>
                  <a:schemeClr val="tx1"/>
                </a:solidFill>
                <a:latin typeface="Arial" charset="0"/>
                <a:ea typeface="ＭＳ Ｐゴシック" pitchFamily="34" charset="-128"/>
              </a:defRPr>
            </a:lvl4pPr>
            <a:lvl5pPr marL="2057199" indent="-228578" eaLnBrk="0" hangingPunct="0">
              <a:defRPr sz="1200">
                <a:solidFill>
                  <a:schemeClr val="tx1"/>
                </a:solidFill>
                <a:latin typeface="Arial" charset="0"/>
                <a:ea typeface="ＭＳ Ｐゴシック" pitchFamily="34" charset="-128"/>
              </a:defRPr>
            </a:lvl5pPr>
            <a:lvl6pPr marL="2514354" indent="-228578" eaLnBrk="0" fontAlgn="base" hangingPunct="0">
              <a:spcBef>
                <a:spcPct val="0"/>
              </a:spcBef>
              <a:spcAft>
                <a:spcPct val="0"/>
              </a:spcAft>
              <a:defRPr sz="1200">
                <a:solidFill>
                  <a:schemeClr val="tx1"/>
                </a:solidFill>
                <a:latin typeface="Arial" charset="0"/>
                <a:ea typeface="ＭＳ Ｐゴシック" pitchFamily="34" charset="-128"/>
              </a:defRPr>
            </a:lvl6pPr>
            <a:lvl7pPr marL="2971509" indent="-228578" eaLnBrk="0" fontAlgn="base" hangingPunct="0">
              <a:spcBef>
                <a:spcPct val="0"/>
              </a:spcBef>
              <a:spcAft>
                <a:spcPct val="0"/>
              </a:spcAft>
              <a:defRPr sz="1200">
                <a:solidFill>
                  <a:schemeClr val="tx1"/>
                </a:solidFill>
                <a:latin typeface="Arial" charset="0"/>
                <a:ea typeface="ＭＳ Ｐゴシック" pitchFamily="34" charset="-128"/>
              </a:defRPr>
            </a:lvl7pPr>
            <a:lvl8pPr marL="3428664" indent="-228578" eaLnBrk="0" fontAlgn="base" hangingPunct="0">
              <a:spcBef>
                <a:spcPct val="0"/>
              </a:spcBef>
              <a:spcAft>
                <a:spcPct val="0"/>
              </a:spcAft>
              <a:defRPr sz="1200">
                <a:solidFill>
                  <a:schemeClr val="tx1"/>
                </a:solidFill>
                <a:latin typeface="Arial" charset="0"/>
                <a:ea typeface="ＭＳ Ｐゴシック" pitchFamily="34" charset="-128"/>
              </a:defRPr>
            </a:lvl8pPr>
            <a:lvl9pPr marL="3885819" indent="-22857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A4DFA961-A57C-4D61-B083-27BFD2AA653F}" type="slidenum">
              <a:rPr lang="en-US" smtClean="0"/>
              <a:pPr eaLnBrk="1" hangingPunct="1"/>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0">
              <a:defRPr/>
            </a:pPr>
            <a:r>
              <a:rPr lang="en-US" dirty="0" smtClean="0"/>
              <a:t>Ask</a:t>
            </a:r>
            <a:r>
              <a:rPr lang="en-US" baseline="0" dirty="0" smtClean="0"/>
              <a:t> the students for examples of what glass items can be recycled?</a:t>
            </a:r>
            <a:endParaRPr lang="en-US" dirty="0" smtClean="0"/>
          </a:p>
          <a:p>
            <a:pPr eaLnBrk="1" hangingPunct="1"/>
            <a:endParaRPr lang="en-US" dirty="0" smtClean="0"/>
          </a:p>
          <a:p>
            <a:pPr eaLnBrk="1" hangingPunct="1"/>
            <a:r>
              <a:rPr lang="en-US" dirty="0" smtClean="0"/>
              <a:t>Glass comes</a:t>
            </a:r>
            <a:r>
              <a:rPr lang="en-US" baseline="0" dirty="0" smtClean="0"/>
              <a:t> in three different colours: brown, green and clear. Some manufacturers add colour to the clear glass to make it into new colours such as blue or pink. </a:t>
            </a:r>
          </a:p>
          <a:p>
            <a:pPr eaLnBrk="1" hangingPunct="1"/>
            <a:endParaRPr lang="en-US" baseline="0" dirty="0" smtClean="0"/>
          </a:p>
          <a:p>
            <a:pPr eaLnBrk="1" hangingPunct="1"/>
            <a:r>
              <a:rPr lang="en-US" baseline="0" dirty="0" smtClean="0"/>
              <a:t>It is important to only recycle glass bottles and jars in the regular recycling bin. The reason we are unable to recycle glass items such as Pyrex bowls and glass vases in the regular recycling is that they melt at a higher temperature and therefore would not melt down in the same way as the glass bottles and jars. This would cause a lot of problems at the glass recyclers and therefore it is important to make sure we only put glass bottles and jars in the recycling. </a:t>
            </a:r>
          </a:p>
          <a:p>
            <a:pPr eaLnBrk="1" hangingPunct="1"/>
            <a:endParaRPr lang="en-US" baseline="0" dirty="0" smtClean="0"/>
          </a:p>
          <a:p>
            <a:pPr eaLnBrk="1" hangingPunct="1"/>
            <a:r>
              <a:rPr lang="en-US" baseline="0" dirty="0" smtClean="0"/>
              <a:t>You can always reuse/donate old glass vases and Pyrex bowls to friends and family once you no longer want them. </a:t>
            </a:r>
            <a:endParaRPr lang="en-US" dirty="0" smtClean="0"/>
          </a:p>
        </p:txBody>
      </p:sp>
    </p:spTree>
    <p:extLst>
      <p:ext uri="{BB962C8B-B14F-4D97-AF65-F5344CB8AC3E}">
        <p14:creationId xmlns:p14="http://schemas.microsoft.com/office/powerpoint/2010/main" val="125309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877" indent="-285722" eaLnBrk="0" hangingPunct="0">
              <a:defRPr sz="1200">
                <a:solidFill>
                  <a:schemeClr val="tx1"/>
                </a:solidFill>
                <a:latin typeface="Arial" charset="0"/>
                <a:ea typeface="ＭＳ Ｐゴシック" pitchFamily="34" charset="-128"/>
              </a:defRPr>
            </a:lvl2pPr>
            <a:lvl3pPr marL="1142888" indent="-228578" eaLnBrk="0" hangingPunct="0">
              <a:defRPr sz="1200">
                <a:solidFill>
                  <a:schemeClr val="tx1"/>
                </a:solidFill>
                <a:latin typeface="Arial" charset="0"/>
                <a:ea typeface="ＭＳ Ｐゴシック" pitchFamily="34" charset="-128"/>
              </a:defRPr>
            </a:lvl3pPr>
            <a:lvl4pPr marL="1600043" indent="-228578" eaLnBrk="0" hangingPunct="0">
              <a:defRPr sz="1200">
                <a:solidFill>
                  <a:schemeClr val="tx1"/>
                </a:solidFill>
                <a:latin typeface="Arial" charset="0"/>
                <a:ea typeface="ＭＳ Ｐゴシック" pitchFamily="34" charset="-128"/>
              </a:defRPr>
            </a:lvl4pPr>
            <a:lvl5pPr marL="2057199" indent="-228578" eaLnBrk="0" hangingPunct="0">
              <a:defRPr sz="1200">
                <a:solidFill>
                  <a:schemeClr val="tx1"/>
                </a:solidFill>
                <a:latin typeface="Arial" charset="0"/>
                <a:ea typeface="ＭＳ Ｐゴシック" pitchFamily="34" charset="-128"/>
              </a:defRPr>
            </a:lvl5pPr>
            <a:lvl6pPr marL="2514354" indent="-228578" eaLnBrk="0" fontAlgn="base" hangingPunct="0">
              <a:spcBef>
                <a:spcPct val="0"/>
              </a:spcBef>
              <a:spcAft>
                <a:spcPct val="0"/>
              </a:spcAft>
              <a:defRPr sz="1200">
                <a:solidFill>
                  <a:schemeClr val="tx1"/>
                </a:solidFill>
                <a:latin typeface="Arial" charset="0"/>
                <a:ea typeface="ＭＳ Ｐゴシック" pitchFamily="34" charset="-128"/>
              </a:defRPr>
            </a:lvl6pPr>
            <a:lvl7pPr marL="2971509" indent="-228578" eaLnBrk="0" fontAlgn="base" hangingPunct="0">
              <a:spcBef>
                <a:spcPct val="0"/>
              </a:spcBef>
              <a:spcAft>
                <a:spcPct val="0"/>
              </a:spcAft>
              <a:defRPr sz="1200">
                <a:solidFill>
                  <a:schemeClr val="tx1"/>
                </a:solidFill>
                <a:latin typeface="Arial" charset="0"/>
                <a:ea typeface="ＭＳ Ｐゴシック" pitchFamily="34" charset="-128"/>
              </a:defRPr>
            </a:lvl7pPr>
            <a:lvl8pPr marL="3428664" indent="-228578" eaLnBrk="0" fontAlgn="base" hangingPunct="0">
              <a:spcBef>
                <a:spcPct val="0"/>
              </a:spcBef>
              <a:spcAft>
                <a:spcPct val="0"/>
              </a:spcAft>
              <a:defRPr sz="1200">
                <a:solidFill>
                  <a:schemeClr val="tx1"/>
                </a:solidFill>
                <a:latin typeface="Arial" charset="0"/>
                <a:ea typeface="ＭＳ Ｐゴシック" pitchFamily="34" charset="-128"/>
              </a:defRPr>
            </a:lvl8pPr>
            <a:lvl9pPr marL="3885819" indent="-22857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49A27569-F1FB-4531-BDB1-F0C9DB797B1E}" type="slidenum">
              <a:rPr lang="en-US" smtClean="0"/>
              <a:pPr eaLnBrk="1" hangingPunct="1"/>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0">
              <a:defRPr/>
            </a:pPr>
            <a:r>
              <a:rPr lang="en-US" dirty="0" smtClean="0"/>
              <a:t>Ask</a:t>
            </a:r>
            <a:r>
              <a:rPr lang="en-US" baseline="0" dirty="0" smtClean="0"/>
              <a:t> the students for examples of what types of cartons can be recycled?</a:t>
            </a:r>
          </a:p>
          <a:p>
            <a:pPr defTabSz="914310">
              <a:defRPr/>
            </a:pPr>
            <a:endParaRPr lang="en-US" baseline="0" dirty="0" smtClean="0"/>
          </a:p>
          <a:p>
            <a:pPr defTabSz="914310">
              <a:defRPr/>
            </a:pPr>
            <a:r>
              <a:rPr lang="en-US" baseline="0" dirty="0" smtClean="0"/>
              <a:t>Any containers that once contained food do not need to be washed before you recycle them. Simply scrape out as much of the food as you can and put them into the recycling bin. At the recycle </a:t>
            </a:r>
            <a:r>
              <a:rPr lang="en-US" baseline="0" dirty="0" err="1" smtClean="0"/>
              <a:t>centre</a:t>
            </a:r>
            <a:r>
              <a:rPr lang="en-US" baseline="0" dirty="0" smtClean="0"/>
              <a:t> the items will be washed before being recycled. </a:t>
            </a:r>
            <a:endParaRPr lang="en-US" dirty="0" smtClean="0"/>
          </a:p>
          <a:p>
            <a:pPr eaLnBrk="1" hangingPunct="1"/>
            <a:endParaRPr lang="en-US" dirty="0" smtClean="0"/>
          </a:p>
        </p:txBody>
      </p:sp>
    </p:spTree>
    <p:extLst>
      <p:ext uri="{BB962C8B-B14F-4D97-AF65-F5344CB8AC3E}">
        <p14:creationId xmlns:p14="http://schemas.microsoft.com/office/powerpoint/2010/main" val="390825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0" dirty="0" smtClean="0"/>
              <a:t>There are things that</a:t>
            </a:r>
            <a:r>
              <a:rPr lang="en-AU" b="0" baseline="0" dirty="0" smtClean="0"/>
              <a:t> cannot go into your home/school recycling bin but we can still recycle them. Examples of these are on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0" baseline="0" dirty="0" smtClean="0"/>
              <a:t>The Planet Ark website has great recycling facts on these items. http://planetark.org/ </a:t>
            </a:r>
            <a:endParaRPr lang="en-AU"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Mobile phones </a:t>
            </a:r>
            <a:r>
              <a:rPr lang="en-AU" b="0" dirty="0" smtClean="0"/>
              <a:t>– Recycle</a:t>
            </a:r>
            <a:r>
              <a:rPr lang="en-AU" b="0" baseline="0" dirty="0" smtClean="0"/>
              <a:t> at Melbourne Zoo. </a:t>
            </a:r>
            <a:r>
              <a:rPr lang="en-AU" b="0" dirty="0" smtClean="0"/>
              <a:t>It</a:t>
            </a:r>
            <a:r>
              <a:rPr lang="en-AU" b="0" baseline="0" dirty="0" smtClean="0"/>
              <a:t> is really important to recycle your old mobile phones. Mobile phones are made of plastics and metals such as aluminium and </a:t>
            </a:r>
            <a:r>
              <a:rPr lang="en-AU" b="0" baseline="0" dirty="0" err="1" smtClean="0"/>
              <a:t>coltan</a:t>
            </a:r>
            <a:r>
              <a:rPr lang="en-AU" b="0" baseline="0" dirty="0" smtClean="0"/>
              <a:t>. The </a:t>
            </a:r>
            <a:r>
              <a:rPr lang="en-AU" b="0" baseline="0" dirty="0" err="1" smtClean="0"/>
              <a:t>coltan</a:t>
            </a:r>
            <a:r>
              <a:rPr lang="en-AU" b="0" baseline="0" dirty="0" smtClean="0"/>
              <a:t> in mobile phones is mined in areas of the Congo in Africa which is habitat for gorillas. Find out more at: </a:t>
            </a:r>
            <a:r>
              <a:rPr lang="en-AU" b="0" dirty="0" smtClean="0">
                <a:solidFill>
                  <a:srgbClr val="0070C0"/>
                </a:solidFill>
              </a:rPr>
              <a:t>http://www.zoo.org.au/get-involved/act-for-wildlife/theyre-calling-on-you</a:t>
            </a:r>
          </a:p>
          <a:p>
            <a:endParaRPr lang="en-AU" b="0" dirty="0" smtClean="0"/>
          </a:p>
          <a:p>
            <a:r>
              <a:rPr lang="en-AU" b="1" dirty="0" smtClean="0"/>
              <a:t>Batteries </a:t>
            </a:r>
            <a:r>
              <a:rPr lang="en-AU" b="0" dirty="0" smtClean="0"/>
              <a:t>– http://recyclingnearyou.com.au/batteries/</a:t>
            </a:r>
          </a:p>
          <a:p>
            <a:endParaRPr lang="en-AU" b="0" dirty="0" smtClean="0"/>
          </a:p>
          <a:p>
            <a:r>
              <a:rPr lang="en-AU" b="1" dirty="0" smtClean="0"/>
              <a:t>E-Waste – </a:t>
            </a:r>
            <a:r>
              <a:rPr lang="en-AU" b="0" dirty="0" smtClean="0"/>
              <a:t>anything with an</a:t>
            </a:r>
            <a:r>
              <a:rPr lang="en-AU" b="0" baseline="0" dirty="0" smtClean="0"/>
              <a:t> electrical cord is considered ‘e-waste’. It is important to keep e-waste out of landfill as we can recycle a lot of the plastics used in electronics to make new electronics. </a:t>
            </a:r>
          </a:p>
          <a:p>
            <a:endParaRPr lang="en-AU" b="0" baseline="0" dirty="0" smtClean="0"/>
          </a:p>
          <a:p>
            <a:endParaRPr lang="en-AU" b="0" dirty="0" smtClean="0"/>
          </a:p>
        </p:txBody>
      </p:sp>
      <p:sp>
        <p:nvSpPr>
          <p:cNvPr id="4" name="Slide Number Placeholder 3"/>
          <p:cNvSpPr>
            <a:spLocks noGrp="1"/>
          </p:cNvSpPr>
          <p:nvPr>
            <p:ph type="sldNum" sz="quarter" idx="10"/>
          </p:nvPr>
        </p:nvSpPr>
        <p:spPr/>
        <p:txBody>
          <a:bodyPr/>
          <a:lstStyle/>
          <a:p>
            <a:fld id="{3E019CEE-8C3F-6D46-9E23-8F5DA0E642A3}" type="slidenum">
              <a:rPr lang="en-US" smtClean="0"/>
              <a:pPr/>
              <a:t>17</a:t>
            </a:fld>
            <a:endParaRPr lang="en-US"/>
          </a:p>
        </p:txBody>
      </p:sp>
    </p:spTree>
    <p:extLst>
      <p:ext uri="{BB962C8B-B14F-4D97-AF65-F5344CB8AC3E}">
        <p14:creationId xmlns:p14="http://schemas.microsoft.com/office/powerpoint/2010/main" val="165076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Soft plastics such as glad</a:t>
            </a:r>
            <a:r>
              <a:rPr lang="en-AU" baseline="0" dirty="0" smtClean="0"/>
              <a:t> wrap and biscuit trays cannot be recycled using the regular recycling bin as they melt at different temperatures to hard plastics such as plastic bottles. Instead of throwing these soft plastics away, you can collect them and once you have a full bag full you can drop them off to a COLES supermarket ‘Red Group’ bin where the soft plastics will be recycled and turned into recycled furniture for schools. </a:t>
            </a:r>
          </a:p>
          <a:p>
            <a:endParaRPr lang="en-AU" baseline="0" dirty="0" smtClean="0"/>
          </a:p>
          <a:p>
            <a:r>
              <a:rPr lang="en-AU" baseline="0" dirty="0" smtClean="0"/>
              <a:t>This is a great way to keep soft plastics such as plastic bags out of landfill. </a:t>
            </a:r>
            <a:endParaRPr lang="en-AU" dirty="0" smtClean="0"/>
          </a:p>
          <a:p>
            <a:endParaRPr lang="en-AU" dirty="0" smtClean="0"/>
          </a:p>
          <a:p>
            <a:r>
              <a:rPr lang="en-AU" dirty="0" smtClean="0"/>
              <a:t>This is a program called the RED Project run by</a:t>
            </a:r>
            <a:r>
              <a:rPr lang="en-AU" baseline="0" dirty="0" smtClean="0"/>
              <a:t> the Red Group. </a:t>
            </a:r>
            <a:r>
              <a:rPr lang="en-AU" dirty="0" smtClean="0"/>
              <a:t>To learn more about the RED Project visit the web site:</a:t>
            </a:r>
            <a:r>
              <a:rPr lang="en-AU" b="1" dirty="0" smtClean="0"/>
              <a:t> </a:t>
            </a:r>
            <a:r>
              <a:rPr lang="en-AU" b="0" dirty="0" smtClean="0">
                <a:hlinkClick r:id="rId3"/>
              </a:rPr>
              <a:t>www.redproject.net.au</a:t>
            </a:r>
            <a:r>
              <a:rPr lang="en-AU" dirty="0" smtClean="0"/>
              <a:t/>
            </a:r>
            <a:br>
              <a:rPr lang="en-AU" dirty="0" smtClean="0"/>
            </a:br>
            <a:endParaRPr lang="en-AU" dirty="0" smtClean="0"/>
          </a:p>
          <a:p>
            <a:r>
              <a:rPr lang="en-AU" dirty="0" smtClean="0"/>
              <a:t>Ask</a:t>
            </a:r>
            <a:r>
              <a:rPr lang="en-AU" baseline="0" dirty="0" smtClean="0"/>
              <a:t> the students why else we should recycle before talking about saving our natural resources (next slide). </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18</a:t>
            </a:fld>
            <a:endParaRPr lang="en-US"/>
          </a:p>
        </p:txBody>
      </p:sp>
    </p:spTree>
    <p:extLst>
      <p:ext uri="{BB962C8B-B14F-4D97-AF65-F5344CB8AC3E}">
        <p14:creationId xmlns:p14="http://schemas.microsoft.com/office/powerpoint/2010/main" val="323754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Discuss what shouldn’t be placed in the recycle bin, list the examples on the slide, emphasise the plastic bags. </a:t>
            </a:r>
          </a:p>
          <a:p>
            <a:pPr eaLnBrk="1" hangingPunct="1"/>
            <a:endParaRPr lang="en-US" dirty="0" smtClean="0"/>
          </a:p>
          <a:p>
            <a:pPr eaLnBrk="1" hangingPunct="1"/>
            <a:r>
              <a:rPr lang="en-US" dirty="0" smtClean="0"/>
              <a:t>It is important that you do not place your non recyclable items in your recycling</a:t>
            </a:r>
            <a:r>
              <a:rPr lang="en-US" baseline="0" dirty="0" smtClean="0"/>
              <a:t> bin. These non-recyclables are called contaminants, common contaminants are plastic bags, polystyrene, food, garden waste and nappies. If there is a high percentage of contamination in the truck load then chances are the whole load will be rejected and sent to landfill. Machinery can be forced to shut down if contaminants (e.g. clothing) enter the machine. Health and safety is also a concern for sorters as they could be injured (e.g. by handling a needle).</a:t>
            </a:r>
          </a:p>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19</a:t>
            </a:fld>
            <a:endParaRPr lang="en-US"/>
          </a:p>
        </p:txBody>
      </p:sp>
    </p:spTree>
    <p:extLst>
      <p:ext uri="{BB962C8B-B14F-4D97-AF65-F5344CB8AC3E}">
        <p14:creationId xmlns:p14="http://schemas.microsoft.com/office/powerpoint/2010/main" val="364128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If</a:t>
            </a:r>
            <a:r>
              <a:rPr lang="en-AU" b="1" baseline="0" dirty="0" smtClean="0"/>
              <a:t> you would like a copy of the ‘Recycling Journey’ please contact the Environmental Education Officers on 03 9249 4000 and we will happily send you one. </a:t>
            </a:r>
            <a:endParaRPr lang="en-AU" b="1" dirty="0" smtClean="0"/>
          </a:p>
          <a:p>
            <a:endParaRPr lang="en-AU" dirty="0" smtClean="0"/>
          </a:p>
          <a:p>
            <a:r>
              <a:rPr lang="en-AU" dirty="0" smtClean="0"/>
              <a:t>Before you watch the journey ask the students</a:t>
            </a:r>
            <a:r>
              <a:rPr lang="en-AU" baseline="0" dirty="0" smtClean="0"/>
              <a:t> to watch out for the questions listed above. At the end of the 12min DVD discuss the answers. The link to the DVD is found on the follow up activities sheet.</a:t>
            </a:r>
          </a:p>
          <a:p>
            <a:endParaRPr lang="en-AU" baseline="0" dirty="0" smtClean="0"/>
          </a:p>
          <a:p>
            <a:r>
              <a:rPr lang="en-AU" dirty="0" smtClean="0"/>
              <a:t>Plastic bottles are recycled into new plastic bottles, carpet, clothing, furniture,</a:t>
            </a:r>
            <a:r>
              <a:rPr lang="en-AU" baseline="0" dirty="0" smtClean="0"/>
              <a:t> compost and recycling and garbage bins and agricultural pipe.</a:t>
            </a:r>
          </a:p>
          <a:p>
            <a:endParaRPr lang="en-AU" baseline="0" dirty="0" smtClean="0"/>
          </a:p>
          <a:p>
            <a:r>
              <a:rPr lang="en-AU" baseline="0" dirty="0" smtClean="0"/>
              <a:t>Aluminium cans  are recycled into new aluminium cans and car parts.</a:t>
            </a:r>
            <a:endParaRPr lang="en-AU" dirty="0" smtClean="0"/>
          </a:p>
          <a:p>
            <a:endParaRPr lang="en-AU" dirty="0" smtClean="0"/>
          </a:p>
          <a:p>
            <a:r>
              <a:rPr lang="en-AU" b="1" dirty="0" smtClean="0"/>
              <a:t>OR – the information is detailed</a:t>
            </a:r>
            <a:r>
              <a:rPr lang="en-AU" b="1" baseline="0" dirty="0" smtClean="0"/>
              <a:t> in the following slides about the Material Recovery Facility (MRF)</a:t>
            </a:r>
            <a:endParaRPr lang="en-AU" b="1"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20</a:t>
            </a:fld>
            <a:endParaRPr lang="en-US"/>
          </a:p>
        </p:txBody>
      </p:sp>
    </p:spTree>
    <p:extLst>
      <p:ext uri="{BB962C8B-B14F-4D97-AF65-F5344CB8AC3E}">
        <p14:creationId xmlns:p14="http://schemas.microsoft.com/office/powerpoint/2010/main" val="399672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important to try to not put non-recyclable</a:t>
            </a:r>
            <a:r>
              <a:rPr lang="en-AU" baseline="0" dirty="0" smtClean="0"/>
              <a:t> items in the recycling bin as this removal process can be dangerous for the workers.</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22</a:t>
            </a:fld>
            <a:endParaRPr lang="en-US"/>
          </a:p>
        </p:txBody>
      </p:sp>
    </p:spTree>
    <p:extLst>
      <p:ext uri="{BB962C8B-B14F-4D97-AF65-F5344CB8AC3E}">
        <p14:creationId xmlns:p14="http://schemas.microsoft.com/office/powerpoint/2010/main" val="300577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vibrating disc screen is</a:t>
            </a:r>
            <a:r>
              <a:rPr lang="en-AU" baseline="0" dirty="0" smtClean="0"/>
              <a:t> a conveyor belt that bounces up and down. As it bounces the light items (like paper and cardboard) float to the top while the heavy items (such a plastic, metal and glass) sink to the bottom. This allows the paper to be ‘scraped’ off the top of the pile.</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23</a:t>
            </a:fld>
            <a:endParaRPr lang="en-US"/>
          </a:p>
        </p:txBody>
      </p:sp>
    </p:spTree>
    <p:extLst>
      <p:ext uri="{BB962C8B-B14F-4D97-AF65-F5344CB8AC3E}">
        <p14:creationId xmlns:p14="http://schemas.microsoft.com/office/powerpoint/2010/main" val="103950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eddy current is similar</a:t>
            </a:r>
            <a:r>
              <a:rPr lang="en-AU" baseline="0" dirty="0" smtClean="0"/>
              <a:t> to a reversed magnet – its pushes metal items away from it rather than pulling them towards it like a magnet would. This allows the aluminium items to jump over a barrier and be captured in a separate container. This aluminium is then ready to be processed into new items</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26</a:t>
            </a:fld>
            <a:endParaRPr lang="en-US"/>
          </a:p>
        </p:txBody>
      </p:sp>
    </p:spTree>
    <p:extLst>
      <p:ext uri="{BB962C8B-B14F-4D97-AF65-F5344CB8AC3E}">
        <p14:creationId xmlns:p14="http://schemas.microsoft.com/office/powerpoint/2010/main" val="11556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could show a video</a:t>
            </a:r>
            <a:r>
              <a:rPr lang="en-AU" baseline="0" dirty="0" smtClean="0"/>
              <a:t> of the ‘Great Pacific Rubbish Tip’ at this point to show the students how the plastics in the ocean become a kind of ‘soup’. This plastic soup is very difficult to remove from the ocean and therefore the best option is to reduce the amount of rubbish that enters the ocean in the first place. </a:t>
            </a:r>
          </a:p>
          <a:p>
            <a:endParaRPr lang="en-AU" baseline="0" dirty="0" smtClean="0"/>
          </a:p>
        </p:txBody>
      </p:sp>
      <p:sp>
        <p:nvSpPr>
          <p:cNvPr id="4" name="Slide Number Placeholder 3"/>
          <p:cNvSpPr>
            <a:spLocks noGrp="1"/>
          </p:cNvSpPr>
          <p:nvPr>
            <p:ph type="sldNum" sz="quarter" idx="10"/>
          </p:nvPr>
        </p:nvSpPr>
        <p:spPr/>
        <p:txBody>
          <a:bodyPr/>
          <a:lstStyle/>
          <a:p>
            <a:fld id="{3E019CEE-8C3F-6D46-9E23-8F5DA0E642A3}" type="slidenum">
              <a:rPr lang="en-US" smtClean="0"/>
              <a:pPr/>
              <a:t>6</a:t>
            </a:fld>
            <a:endParaRPr lang="en-US"/>
          </a:p>
        </p:txBody>
      </p:sp>
    </p:spTree>
    <p:extLst>
      <p:ext uri="{BB962C8B-B14F-4D97-AF65-F5344CB8AC3E}">
        <p14:creationId xmlns:p14="http://schemas.microsoft.com/office/powerpoint/2010/main" val="273828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Glass is the last item left in</a:t>
            </a:r>
            <a:r>
              <a:rPr lang="en-AU" baseline="0" dirty="0" smtClean="0"/>
              <a:t> the sorting process because it is the heaviest. Once all the other items are removed the glass is sorted by colour (clear, green and brown). This colour sorting means it is easier to make the glass into new products as they don’t have to be re-coloured.</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27</a:t>
            </a:fld>
            <a:endParaRPr lang="en-US"/>
          </a:p>
        </p:txBody>
      </p:sp>
    </p:spTree>
    <p:extLst>
      <p:ext uri="{BB962C8B-B14F-4D97-AF65-F5344CB8AC3E}">
        <p14:creationId xmlns:p14="http://schemas.microsoft.com/office/powerpoint/2010/main" val="363309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smtClean="0"/>
              <a:t>Once the items have been</a:t>
            </a:r>
            <a:r>
              <a:rPr lang="en-AU" sz="1300" baseline="0" dirty="0" smtClean="0"/>
              <a:t> separated at the Material Recovery Facility they are sent to manufacturers to be made into new things.</a:t>
            </a:r>
            <a:endParaRPr lang="en-AU" sz="1300" dirty="0" smtClean="0"/>
          </a:p>
          <a:p>
            <a:pPr defTabSz="990478">
              <a:defRPr/>
            </a:pPr>
            <a:endParaRPr lang="en-AU" sz="1300" dirty="0" smtClean="0"/>
          </a:p>
          <a:p>
            <a:r>
              <a:rPr lang="en-AU" baseline="0" dirty="0" smtClean="0"/>
              <a:t>Paper items like newspapers and phone books are recycled into new rolls of paper that can be used again.</a:t>
            </a:r>
          </a:p>
          <a:p>
            <a:endParaRPr lang="en-AU" baseline="0" dirty="0" smtClean="0"/>
          </a:p>
          <a:p>
            <a:r>
              <a:rPr lang="en-AU" baseline="0" dirty="0" smtClean="0"/>
              <a:t>Our hard plastic products like empty detergent bottles and soft drink bottles are turned into new bottles, wheelie bins and can even be turned into clothing!</a:t>
            </a:r>
          </a:p>
          <a:p>
            <a:endParaRPr lang="en-AU" baseline="0" dirty="0" smtClean="0"/>
          </a:p>
          <a:p>
            <a:r>
              <a:rPr lang="en-AU" baseline="0" dirty="0" smtClean="0"/>
              <a:t>Glass bottles are turned into new glass bottles, and aluminium and steel cans are recycled into new cans. </a:t>
            </a:r>
          </a:p>
          <a:p>
            <a:endParaRPr lang="en-AU" dirty="0" smtClean="0"/>
          </a:p>
          <a:p>
            <a:r>
              <a:rPr lang="en-AU" dirty="0" smtClean="0"/>
              <a:t>Ask: What other things</a:t>
            </a:r>
            <a:r>
              <a:rPr lang="en-AU" baseline="0" dirty="0" smtClean="0"/>
              <a:t> can the students list that could be made out of recycled materials?</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28</a:t>
            </a:fld>
            <a:endParaRPr lang="en-US"/>
          </a:p>
        </p:txBody>
      </p:sp>
    </p:spTree>
    <p:extLst>
      <p:ext uri="{BB962C8B-B14F-4D97-AF65-F5344CB8AC3E}">
        <p14:creationId xmlns:p14="http://schemas.microsoft.com/office/powerpoint/2010/main" val="3634764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Reusing items is even better than recycling. As recycling is</a:t>
            </a:r>
            <a:r>
              <a:rPr lang="en-AU" baseline="0" dirty="0" smtClean="0"/>
              <a:t> a very energy and water intensive process, it is far better to reuse an item than to recycle it and buy another one. </a:t>
            </a:r>
          </a:p>
          <a:p>
            <a:endParaRPr lang="en-AU" baseline="0" dirty="0" smtClean="0"/>
          </a:p>
          <a:p>
            <a:r>
              <a:rPr lang="en-AU" baseline="0" dirty="0" smtClean="0"/>
              <a:t>There are many ways to reuse your items. Reusing your lunchbox and water bottle every day is much better than bringing your food in glad wrap and purchasing a plastic bottle. This can be a great activity: ask the students to come up with as many ways as possible to reuse a tin can, or a plastic bottle. There are always useful things that you can use old jars and egg cartons for around the classroom as well. </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29</a:t>
            </a:fld>
            <a:endParaRPr lang="en-US"/>
          </a:p>
        </p:txBody>
      </p:sp>
    </p:spTree>
    <p:extLst>
      <p:ext uri="{BB962C8B-B14F-4D97-AF65-F5344CB8AC3E}">
        <p14:creationId xmlns:p14="http://schemas.microsoft.com/office/powerpoint/2010/main" val="12992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taking your</a:t>
            </a:r>
            <a:r>
              <a:rPr lang="en-AU" baseline="0" dirty="0" smtClean="0"/>
              <a:t> old toys, clothes and books to an opportunity shop they will have the opportunity to be reused by someone else – keeping them out of landfill!</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30</a:t>
            </a:fld>
            <a:endParaRPr lang="en-US"/>
          </a:p>
        </p:txBody>
      </p:sp>
    </p:spTree>
    <p:extLst>
      <p:ext uri="{BB962C8B-B14F-4D97-AF65-F5344CB8AC3E}">
        <p14:creationId xmlns:p14="http://schemas.microsoft.com/office/powerpoint/2010/main" val="827400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the students: What can we do with food waste if we don’t want to put it in the rubbish bin?</a:t>
            </a:r>
          </a:p>
          <a:p>
            <a:endParaRPr lang="en-AU" dirty="0" smtClean="0"/>
          </a:p>
          <a:p>
            <a:r>
              <a:rPr lang="en-AU" dirty="0" smtClean="0"/>
              <a:t>For</a:t>
            </a:r>
            <a:r>
              <a:rPr lang="en-AU" baseline="0" dirty="0" smtClean="0"/>
              <a:t> more information on food waste visit: www.foodwise.com.au </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31</a:t>
            </a:fld>
            <a:endParaRPr lang="en-US"/>
          </a:p>
        </p:txBody>
      </p:sp>
    </p:spTree>
    <p:extLst>
      <p:ext uri="{BB962C8B-B14F-4D97-AF65-F5344CB8AC3E}">
        <p14:creationId xmlns:p14="http://schemas.microsoft.com/office/powerpoint/2010/main" val="2551752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GB" dirty="0" smtClean="0"/>
              <a:t>Composting is nature’s way of recycling garden waste, including grass cuttings, twigs and leaves. The garden waste breaks down on a compost heap to make a rich, crumbly soil which can be used to help plants grow.</a:t>
            </a:r>
          </a:p>
          <a:p>
            <a:pPr eaLnBrk="1" hangingPunct="1"/>
            <a:endParaRPr lang="en-GB" dirty="0" smtClean="0"/>
          </a:p>
          <a:p>
            <a:pPr eaLnBrk="1" hangingPunct="1"/>
            <a:r>
              <a:rPr lang="en-GB" dirty="0" smtClean="0"/>
              <a:t>Ask</a:t>
            </a:r>
            <a:r>
              <a:rPr lang="en-GB" baseline="0" dirty="0" smtClean="0"/>
              <a:t> the students what can and cannot be placed in the compost bin? </a:t>
            </a:r>
          </a:p>
          <a:p>
            <a:pPr eaLnBrk="1" hangingPunct="1"/>
            <a:endParaRPr lang="en-GB" baseline="0" dirty="0" smtClean="0"/>
          </a:p>
          <a:p>
            <a:pPr defTabSz="990478" eaLnBrk="1" hangingPunct="1">
              <a:defRPr/>
            </a:pPr>
            <a:r>
              <a:rPr lang="en-GB" baseline="0" dirty="0" smtClean="0"/>
              <a:t>Answer: can be placed in the compost bin: </a:t>
            </a:r>
            <a:r>
              <a:rPr lang="en-AU" sz="1200" dirty="0" smtClean="0"/>
              <a:t>fruit and veg scraps, garden waste (small twigs, grass, dead leaves and sticks), paper and cardboard/egg cartons, vacuum dust, hair, egg shells, tea and coffee, citrus, onions, and garlic.</a:t>
            </a:r>
          </a:p>
          <a:p>
            <a:pPr defTabSz="990478" eaLnBrk="1" hangingPunct="1">
              <a:defRPr/>
            </a:pPr>
            <a:endParaRPr lang="en-AU" sz="1200" dirty="0" smtClean="0"/>
          </a:p>
          <a:p>
            <a:pPr defTabSz="990478" eaLnBrk="1" hangingPunct="1">
              <a:defRPr/>
            </a:pPr>
            <a:r>
              <a:rPr lang="en-AU" sz="1200" dirty="0" smtClean="0"/>
              <a:t>Can’t be placed in the compost bin: plastic items (plastic bag takes 1000 years to break down), metal items, dog or cat poo, diseased plants or weeds, dairy foods, oils, meat, bones, fat, oily foods and bread.</a:t>
            </a:r>
          </a:p>
          <a:p>
            <a:endParaRPr lang="en-AU" dirty="0" smtClean="0"/>
          </a:p>
          <a:p>
            <a:pPr eaLnBrk="1" hangingPunct="1"/>
            <a:r>
              <a:rPr lang="en-AU" dirty="0" smtClean="0"/>
              <a:t>Another form of composting is worm farming. Worms farms are a little different from compost bins, for example they need a little bit more attention and are a bit more limiting in what you can feed them. Worm farms can only take food waste (except for citrus, onions, garlic, dairy foods, meat, bones, fat, oily foods and bread).</a:t>
            </a:r>
          </a:p>
          <a:p>
            <a:pPr eaLnBrk="1" hangingPunct="1"/>
            <a:endParaRPr lang="en-AU" dirty="0" smtClean="0"/>
          </a:p>
          <a:p>
            <a:pPr eaLnBrk="1" hangingPunct="1"/>
            <a:r>
              <a:rPr lang="en-AU" dirty="0" smtClean="0"/>
              <a:t>Worms eat our fruit scraps and rotten vegetables and turn it into rich soil castings and liquid worm tea that can be used to fertilise plants.</a:t>
            </a:r>
          </a:p>
          <a:p>
            <a:pPr eaLnBrk="1" hangingPunct="1"/>
            <a:endParaRPr lang="en-AU" dirty="0" smtClean="0"/>
          </a:p>
          <a:p>
            <a:r>
              <a:rPr lang="en-AU" dirty="0" smtClean="0"/>
              <a:t>In worm farms, worms eat our food scraps and turn them into great soil and fertilisers for the garden. </a:t>
            </a:r>
          </a:p>
          <a:p>
            <a:endParaRPr lang="en-AU" dirty="0" smtClean="0"/>
          </a:p>
          <a:p>
            <a:r>
              <a:rPr lang="en-AU" dirty="0" smtClean="0"/>
              <a:t>Remember, worms are great pets so you need to remember to take care of them!</a:t>
            </a:r>
          </a:p>
          <a:p>
            <a:pPr eaLnBrk="1" hangingPunct="1"/>
            <a:endParaRPr lang="en-US" dirty="0" smtClean="0"/>
          </a:p>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32</a:t>
            </a:fld>
            <a:endParaRPr lang="en-US"/>
          </a:p>
        </p:txBody>
      </p:sp>
    </p:spTree>
    <p:extLst>
      <p:ext uri="{BB962C8B-B14F-4D97-AF65-F5344CB8AC3E}">
        <p14:creationId xmlns:p14="http://schemas.microsoft.com/office/powerpoint/2010/main" val="159311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Examples include;</a:t>
            </a:r>
            <a:r>
              <a:rPr lang="en-AU" baseline="0" dirty="0" smtClean="0"/>
              <a:t> single-use bottles, plastic bags and individually wrapped items. Ask the students to list other examples they can think of.</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3E019CEE-8C3F-6D46-9E23-8F5DA0E642A3}" type="slidenum">
              <a:rPr lang="en-US" smtClean="0"/>
              <a:pPr/>
              <a:t>33</a:t>
            </a:fld>
            <a:endParaRPr lang="en-US"/>
          </a:p>
        </p:txBody>
      </p:sp>
    </p:spTree>
    <p:extLst>
      <p:ext uri="{BB962C8B-B14F-4D97-AF65-F5344CB8AC3E}">
        <p14:creationId xmlns:p14="http://schemas.microsoft.com/office/powerpoint/2010/main" val="1713188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34</a:t>
            </a:fld>
            <a:endParaRPr lang="en-US"/>
          </a:p>
        </p:txBody>
      </p:sp>
    </p:spTree>
    <p:extLst>
      <p:ext uri="{BB962C8B-B14F-4D97-AF65-F5344CB8AC3E}">
        <p14:creationId xmlns:p14="http://schemas.microsoft.com/office/powerpoint/2010/main" val="109263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the students</a:t>
            </a:r>
            <a:r>
              <a:rPr lang="en-AU" baseline="0" dirty="0" smtClean="0"/>
              <a:t> for examples of places they might produce litter at e.g. a park, playground, school.</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7</a:t>
            </a:fld>
            <a:endParaRPr lang="en-US"/>
          </a:p>
        </p:txBody>
      </p:sp>
    </p:spTree>
    <p:extLst>
      <p:ext uri="{BB962C8B-B14F-4D97-AF65-F5344CB8AC3E}">
        <p14:creationId xmlns:p14="http://schemas.microsoft.com/office/powerpoint/2010/main" val="425269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Landfills</a:t>
            </a:r>
            <a:r>
              <a:rPr lang="en-AU" baseline="0" dirty="0" smtClean="0"/>
              <a:t> are usually old quarries that have been converted into landfill. Once a landfill is full it is often turned into public land such as a golf course or public park. It is recommended that buildings are not built on top of landfills as methane will slowly seep out of the old landfills and change the shape of land – making it unsafe to build on.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8</a:t>
            </a:fld>
            <a:endParaRPr lang="en-US"/>
          </a:p>
        </p:txBody>
      </p:sp>
    </p:spTree>
    <p:extLst>
      <p:ext uri="{BB962C8B-B14F-4D97-AF65-F5344CB8AC3E}">
        <p14:creationId xmlns:p14="http://schemas.microsoft.com/office/powerpoint/2010/main" val="77504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AU" dirty="0" smtClean="0"/>
              <a:t>We can save our natural environment by using recycled things instead of new materials</a:t>
            </a:r>
          </a:p>
          <a:p>
            <a:pPr eaLnBrk="1" hangingPunct="1"/>
            <a:endParaRPr lang="en-AU" dirty="0" smtClean="0"/>
          </a:p>
          <a:p>
            <a:pPr eaLnBrk="1" hangingPunct="1"/>
            <a:r>
              <a:rPr lang="en-AU" dirty="0" smtClean="0"/>
              <a:t>We can Save:</a:t>
            </a:r>
          </a:p>
          <a:p>
            <a:pPr eaLnBrk="1" hangingPunct="1"/>
            <a:r>
              <a:rPr lang="en-AU" dirty="0" smtClean="0"/>
              <a:t>Trees: used to make paper</a:t>
            </a:r>
          </a:p>
          <a:p>
            <a:pPr eaLnBrk="1" hangingPunct="1"/>
            <a:r>
              <a:rPr lang="en-AU" dirty="0" smtClean="0"/>
              <a:t>Sand: used to make glass</a:t>
            </a:r>
          </a:p>
          <a:p>
            <a:pPr eaLnBrk="1" hangingPunct="1"/>
            <a:r>
              <a:rPr lang="en-AU" dirty="0" smtClean="0"/>
              <a:t>Oil: used to make plastic products</a:t>
            </a:r>
          </a:p>
          <a:p>
            <a:pPr eaLnBrk="1" hangingPunct="1"/>
            <a:r>
              <a:rPr lang="en-AU" dirty="0" smtClean="0"/>
              <a:t>Iron Ore: used to make steel containers</a:t>
            </a:r>
          </a:p>
          <a:p>
            <a:pPr eaLnBrk="1" hangingPunct="1"/>
            <a:r>
              <a:rPr lang="en-AU" dirty="0" smtClean="0"/>
              <a:t>Bauxite (aluminium ore):</a:t>
            </a:r>
            <a:r>
              <a:rPr lang="en-AU" baseline="0" dirty="0" smtClean="0"/>
              <a:t> to make aluminium cans</a:t>
            </a:r>
          </a:p>
          <a:p>
            <a:pPr eaLnBrk="1" hangingPunct="1"/>
            <a:endParaRPr lang="en-AU" baseline="0" dirty="0" smtClean="0"/>
          </a:p>
          <a:p>
            <a:pPr defTabSz="990478">
              <a:defRPr/>
            </a:pPr>
            <a:r>
              <a:rPr lang="en-AU" sz="1300" dirty="0" smtClean="0"/>
              <a:t>Remember: when we put things in our recycling bin they get used again, in the garbage the resources are lost forever.</a:t>
            </a:r>
            <a:r>
              <a:rPr lang="en-AU" dirty="0" smtClean="0"/>
              <a:t> Recycling means we are not only using these materials again but saving precious resources like: minerals, trees, oil, water, electricity, landfill space and reducing the amount of pollution and greenhouse gases we create.</a:t>
            </a:r>
          </a:p>
          <a:p>
            <a:pPr defTabSz="990478">
              <a:defRPr/>
            </a:pPr>
            <a:endParaRPr lang="en-AU" sz="1300" dirty="0" smtClean="0"/>
          </a:p>
          <a:p>
            <a:pPr eaLnBrk="1" hangingPunct="1"/>
            <a:r>
              <a:rPr lang="en-AU" dirty="0" smtClean="0"/>
              <a:t>Buying</a:t>
            </a:r>
            <a:r>
              <a:rPr lang="en-AU" baseline="0" dirty="0" smtClean="0"/>
              <a:t> recycled items (such as recycled paper and toilet paper) is just as important as recycling your used paper. The more items we buy that are made from recycled content the less natural resources we will need to use. </a:t>
            </a:r>
          </a:p>
          <a:p>
            <a:pPr eaLnBrk="1" hangingPunct="1"/>
            <a:endParaRPr lang="en-AU" baseline="0" dirty="0" smtClean="0"/>
          </a:p>
          <a:p>
            <a:pPr eaLnBrk="1" hangingPunct="1"/>
            <a:r>
              <a:rPr lang="en-AU" baseline="0" dirty="0" smtClean="0"/>
              <a:t>You might like to talk to the students about the impacts of using all of our natural resources (such as deforestation, greenhouse gases etc.). </a:t>
            </a:r>
            <a:endParaRPr lang="en-AU" dirty="0" smtClean="0"/>
          </a:p>
          <a:p>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9</a:t>
            </a:fld>
            <a:endParaRPr lang="en-US"/>
          </a:p>
        </p:txBody>
      </p:sp>
    </p:spTree>
    <p:extLst>
      <p:ext uri="{BB962C8B-B14F-4D97-AF65-F5344CB8AC3E}">
        <p14:creationId xmlns:p14="http://schemas.microsoft.com/office/powerpoint/2010/main" val="331445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Ask the students what they might</a:t>
            </a:r>
            <a:r>
              <a:rPr lang="en-AU" b="0" baseline="0" dirty="0" smtClean="0"/>
              <a:t> be able to avoid, reduce, reuse and recycle before going through the following examples with them. </a:t>
            </a:r>
            <a:endParaRPr lang="en-AU" b="0" dirty="0" smtClean="0"/>
          </a:p>
          <a:p>
            <a:endParaRPr lang="en-AU" b="1" dirty="0" smtClean="0"/>
          </a:p>
          <a:p>
            <a:r>
              <a:rPr lang="en-AU" b="1" dirty="0" smtClean="0"/>
              <a:t>Avoid: </a:t>
            </a:r>
            <a:r>
              <a:rPr lang="en-AU" dirty="0" smtClean="0"/>
              <a:t>buying</a:t>
            </a:r>
            <a:r>
              <a:rPr lang="en-AU" baseline="0" dirty="0" smtClean="0"/>
              <a:t> more food than you will eat; plastic bags by bringing your own bag; buying single use plastic water bottles. </a:t>
            </a:r>
          </a:p>
          <a:p>
            <a:r>
              <a:rPr lang="en-AU" b="1" baseline="0" dirty="0" smtClean="0"/>
              <a:t>Reduce: </a:t>
            </a:r>
            <a:r>
              <a:rPr lang="en-AU" baseline="0" dirty="0" smtClean="0"/>
              <a:t>fix old items before purchasing new ones; buy items with less or no packaging; reduce food waste by composting. </a:t>
            </a:r>
          </a:p>
          <a:p>
            <a:r>
              <a:rPr lang="en-AU" b="1" baseline="0" dirty="0" smtClean="0"/>
              <a:t>Reuse: </a:t>
            </a:r>
            <a:r>
              <a:rPr lang="en-AU" baseline="0" dirty="0" smtClean="0"/>
              <a:t>use both sides of paper before recycling; use a reusable water bottle and lunchbox; swap clothes and toys with friends. </a:t>
            </a:r>
          </a:p>
          <a:p>
            <a:r>
              <a:rPr lang="en-AU" b="1" baseline="0" dirty="0" smtClean="0"/>
              <a:t>Recycle: </a:t>
            </a:r>
            <a:r>
              <a:rPr lang="en-AU" baseline="0" dirty="0" smtClean="0"/>
              <a:t>recycle paper, cardboard, glass, plastic bottles and containers, and aluminium and steel cans. </a:t>
            </a:r>
          </a:p>
        </p:txBody>
      </p:sp>
      <p:sp>
        <p:nvSpPr>
          <p:cNvPr id="4" name="Slide Number Placeholder 3"/>
          <p:cNvSpPr>
            <a:spLocks noGrp="1"/>
          </p:cNvSpPr>
          <p:nvPr>
            <p:ph type="sldNum" sz="quarter" idx="10"/>
          </p:nvPr>
        </p:nvSpPr>
        <p:spPr/>
        <p:txBody>
          <a:bodyPr/>
          <a:lstStyle/>
          <a:p>
            <a:fld id="{3E019CEE-8C3F-6D46-9E23-8F5DA0E642A3}" type="slidenum">
              <a:rPr lang="en-US" smtClean="0"/>
              <a:pPr/>
              <a:t>10</a:t>
            </a:fld>
            <a:endParaRPr lang="en-US"/>
          </a:p>
        </p:txBody>
      </p:sp>
    </p:spTree>
    <p:extLst>
      <p:ext uri="{BB962C8B-B14F-4D97-AF65-F5344CB8AC3E}">
        <p14:creationId xmlns:p14="http://schemas.microsoft.com/office/powerpoint/2010/main" val="144157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the students to list as many recyclable items as they can. You could break these into items that can be recycled in our recycling bins at home (paper and cardboard, plastic bottles and containers, glass bottles and jars and steel and aluminium cans) and items that can be recycled elsewhere (mobile phones, batteries, clothes etc.). </a:t>
            </a:r>
            <a:endParaRPr lang="en-AU" dirty="0"/>
          </a:p>
        </p:txBody>
      </p:sp>
      <p:sp>
        <p:nvSpPr>
          <p:cNvPr id="4" name="Slide Number Placeholder 3"/>
          <p:cNvSpPr>
            <a:spLocks noGrp="1"/>
          </p:cNvSpPr>
          <p:nvPr>
            <p:ph type="sldNum" sz="quarter" idx="10"/>
          </p:nvPr>
        </p:nvSpPr>
        <p:spPr/>
        <p:txBody>
          <a:bodyPr/>
          <a:lstStyle/>
          <a:p>
            <a:fld id="{3E019CEE-8C3F-6D46-9E23-8F5DA0E642A3}" type="slidenum">
              <a:rPr lang="en-US" smtClean="0"/>
              <a:pPr/>
              <a:t>11</a:t>
            </a:fld>
            <a:endParaRPr lang="en-US"/>
          </a:p>
        </p:txBody>
      </p:sp>
    </p:spTree>
    <p:extLst>
      <p:ext uri="{BB962C8B-B14F-4D97-AF65-F5344CB8AC3E}">
        <p14:creationId xmlns:p14="http://schemas.microsoft.com/office/powerpoint/2010/main" val="346928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877" indent="-285722" eaLnBrk="0" hangingPunct="0">
              <a:defRPr sz="1200">
                <a:solidFill>
                  <a:schemeClr val="tx1"/>
                </a:solidFill>
                <a:latin typeface="Arial" charset="0"/>
                <a:ea typeface="ＭＳ Ｐゴシック" pitchFamily="34" charset="-128"/>
              </a:defRPr>
            </a:lvl2pPr>
            <a:lvl3pPr marL="1142888" indent="-228578" eaLnBrk="0" hangingPunct="0">
              <a:defRPr sz="1200">
                <a:solidFill>
                  <a:schemeClr val="tx1"/>
                </a:solidFill>
                <a:latin typeface="Arial" charset="0"/>
                <a:ea typeface="ＭＳ Ｐゴシック" pitchFamily="34" charset="-128"/>
              </a:defRPr>
            </a:lvl3pPr>
            <a:lvl4pPr marL="1600043" indent="-228578" eaLnBrk="0" hangingPunct="0">
              <a:defRPr sz="1200">
                <a:solidFill>
                  <a:schemeClr val="tx1"/>
                </a:solidFill>
                <a:latin typeface="Arial" charset="0"/>
                <a:ea typeface="ＭＳ Ｐゴシック" pitchFamily="34" charset="-128"/>
              </a:defRPr>
            </a:lvl4pPr>
            <a:lvl5pPr marL="2057199" indent="-228578" eaLnBrk="0" hangingPunct="0">
              <a:defRPr sz="1200">
                <a:solidFill>
                  <a:schemeClr val="tx1"/>
                </a:solidFill>
                <a:latin typeface="Arial" charset="0"/>
                <a:ea typeface="ＭＳ Ｐゴシック" pitchFamily="34" charset="-128"/>
              </a:defRPr>
            </a:lvl5pPr>
            <a:lvl6pPr marL="2514354" indent="-228578" eaLnBrk="0" fontAlgn="base" hangingPunct="0">
              <a:spcBef>
                <a:spcPct val="0"/>
              </a:spcBef>
              <a:spcAft>
                <a:spcPct val="0"/>
              </a:spcAft>
              <a:defRPr sz="1200">
                <a:solidFill>
                  <a:schemeClr val="tx1"/>
                </a:solidFill>
                <a:latin typeface="Arial" charset="0"/>
                <a:ea typeface="ＭＳ Ｐゴシック" pitchFamily="34" charset="-128"/>
              </a:defRPr>
            </a:lvl6pPr>
            <a:lvl7pPr marL="2971509" indent="-228578" eaLnBrk="0" fontAlgn="base" hangingPunct="0">
              <a:spcBef>
                <a:spcPct val="0"/>
              </a:spcBef>
              <a:spcAft>
                <a:spcPct val="0"/>
              </a:spcAft>
              <a:defRPr sz="1200">
                <a:solidFill>
                  <a:schemeClr val="tx1"/>
                </a:solidFill>
                <a:latin typeface="Arial" charset="0"/>
                <a:ea typeface="ＭＳ Ｐゴシック" pitchFamily="34" charset="-128"/>
              </a:defRPr>
            </a:lvl7pPr>
            <a:lvl8pPr marL="3428664" indent="-228578" eaLnBrk="0" fontAlgn="base" hangingPunct="0">
              <a:spcBef>
                <a:spcPct val="0"/>
              </a:spcBef>
              <a:spcAft>
                <a:spcPct val="0"/>
              </a:spcAft>
              <a:defRPr sz="1200">
                <a:solidFill>
                  <a:schemeClr val="tx1"/>
                </a:solidFill>
                <a:latin typeface="Arial" charset="0"/>
                <a:ea typeface="ＭＳ Ｐゴシック" pitchFamily="34" charset="-128"/>
              </a:defRPr>
            </a:lvl8pPr>
            <a:lvl9pPr marL="3885819" indent="-22857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43C02122-38E9-4BE2-ABBF-819142CB1C7D}" type="slidenum">
              <a:rPr lang="en-US" smtClean="0"/>
              <a:pPr eaLnBrk="1" hangingPunct="1"/>
              <a:t>12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Reinforce answers by going over the slides. Ask</a:t>
            </a:r>
            <a:r>
              <a:rPr lang="en-US" baseline="0" dirty="0" smtClean="0"/>
              <a:t> the students for examples of what paper and cardboard items can be recycled?</a:t>
            </a:r>
            <a:endParaRPr lang="en-US" dirty="0" smtClean="0"/>
          </a:p>
        </p:txBody>
      </p:sp>
    </p:spTree>
    <p:extLst>
      <p:ext uri="{BB962C8B-B14F-4D97-AF65-F5344CB8AC3E}">
        <p14:creationId xmlns:p14="http://schemas.microsoft.com/office/powerpoint/2010/main" val="159433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877" indent="-285722" eaLnBrk="0" hangingPunct="0">
              <a:defRPr sz="1200">
                <a:solidFill>
                  <a:schemeClr val="tx1"/>
                </a:solidFill>
                <a:latin typeface="Arial" charset="0"/>
                <a:ea typeface="ＭＳ Ｐゴシック" pitchFamily="34" charset="-128"/>
              </a:defRPr>
            </a:lvl2pPr>
            <a:lvl3pPr marL="1142888" indent="-228578" eaLnBrk="0" hangingPunct="0">
              <a:defRPr sz="1200">
                <a:solidFill>
                  <a:schemeClr val="tx1"/>
                </a:solidFill>
                <a:latin typeface="Arial" charset="0"/>
                <a:ea typeface="ＭＳ Ｐゴシック" pitchFamily="34" charset="-128"/>
              </a:defRPr>
            </a:lvl3pPr>
            <a:lvl4pPr marL="1600043" indent="-228578" eaLnBrk="0" hangingPunct="0">
              <a:defRPr sz="1200">
                <a:solidFill>
                  <a:schemeClr val="tx1"/>
                </a:solidFill>
                <a:latin typeface="Arial" charset="0"/>
                <a:ea typeface="ＭＳ Ｐゴシック" pitchFamily="34" charset="-128"/>
              </a:defRPr>
            </a:lvl4pPr>
            <a:lvl5pPr marL="2057199" indent="-228578" eaLnBrk="0" hangingPunct="0">
              <a:defRPr sz="1200">
                <a:solidFill>
                  <a:schemeClr val="tx1"/>
                </a:solidFill>
                <a:latin typeface="Arial" charset="0"/>
                <a:ea typeface="ＭＳ Ｐゴシック" pitchFamily="34" charset="-128"/>
              </a:defRPr>
            </a:lvl5pPr>
            <a:lvl6pPr marL="2514354" indent="-228578" eaLnBrk="0" fontAlgn="base" hangingPunct="0">
              <a:spcBef>
                <a:spcPct val="0"/>
              </a:spcBef>
              <a:spcAft>
                <a:spcPct val="0"/>
              </a:spcAft>
              <a:defRPr sz="1200">
                <a:solidFill>
                  <a:schemeClr val="tx1"/>
                </a:solidFill>
                <a:latin typeface="Arial" charset="0"/>
                <a:ea typeface="ＭＳ Ｐゴシック" pitchFamily="34" charset="-128"/>
              </a:defRPr>
            </a:lvl6pPr>
            <a:lvl7pPr marL="2971509" indent="-228578" eaLnBrk="0" fontAlgn="base" hangingPunct="0">
              <a:spcBef>
                <a:spcPct val="0"/>
              </a:spcBef>
              <a:spcAft>
                <a:spcPct val="0"/>
              </a:spcAft>
              <a:defRPr sz="1200">
                <a:solidFill>
                  <a:schemeClr val="tx1"/>
                </a:solidFill>
                <a:latin typeface="Arial" charset="0"/>
                <a:ea typeface="ＭＳ Ｐゴシック" pitchFamily="34" charset="-128"/>
              </a:defRPr>
            </a:lvl7pPr>
            <a:lvl8pPr marL="3428664" indent="-228578" eaLnBrk="0" fontAlgn="base" hangingPunct="0">
              <a:spcBef>
                <a:spcPct val="0"/>
              </a:spcBef>
              <a:spcAft>
                <a:spcPct val="0"/>
              </a:spcAft>
              <a:defRPr sz="1200">
                <a:solidFill>
                  <a:schemeClr val="tx1"/>
                </a:solidFill>
                <a:latin typeface="Arial" charset="0"/>
                <a:ea typeface="ＭＳ Ｐゴシック" pitchFamily="34" charset="-128"/>
              </a:defRPr>
            </a:lvl8pPr>
            <a:lvl9pPr marL="3885819" indent="-22857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868B6522-73E4-487F-A279-B79A2B0C9CAE}" type="slidenum">
              <a:rPr lang="en-US" smtClean="0"/>
              <a:pPr eaLnBrk="1" hangingPunct="1"/>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0">
              <a:defRPr/>
            </a:pPr>
            <a:r>
              <a:rPr lang="en-US" dirty="0" smtClean="0"/>
              <a:t>Ask</a:t>
            </a:r>
            <a:r>
              <a:rPr lang="en-US" baseline="0" dirty="0" smtClean="0"/>
              <a:t> the students for examples of what hard plastic items can be recycled?</a:t>
            </a:r>
            <a:endParaRPr lang="en-US" dirty="0" smtClean="0"/>
          </a:p>
          <a:p>
            <a:pPr eaLnBrk="1" hangingPunct="1"/>
            <a:endParaRPr lang="en-US" dirty="0" smtClean="0"/>
          </a:p>
          <a:p>
            <a:pPr eaLnBrk="1" hangingPunct="1"/>
            <a:r>
              <a:rPr lang="en-US" dirty="0" smtClean="0"/>
              <a:t>There</a:t>
            </a:r>
            <a:r>
              <a:rPr lang="en-US" baseline="0" dirty="0" smtClean="0"/>
              <a:t> are plenty of ways you can reuse plastic containers at home and at school. We will touch on this idea a little later on in the PowerPoint. </a:t>
            </a:r>
            <a:endParaRPr lang="en-US" dirty="0" smtClean="0"/>
          </a:p>
        </p:txBody>
      </p:sp>
    </p:spTree>
    <p:extLst>
      <p:ext uri="{BB962C8B-B14F-4D97-AF65-F5344CB8AC3E}">
        <p14:creationId xmlns:p14="http://schemas.microsoft.com/office/powerpoint/2010/main" val="383525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30873"/>
            <a:ext cx="7315200" cy="870236"/>
          </a:xfrm>
          <a:prstGeom prst="rect">
            <a:avLst/>
          </a:prstGeom>
        </p:spPr>
        <p:txBody>
          <a:bodyPr/>
          <a:lstStyle>
            <a:lvl1pPr algn="l">
              <a:defRPr>
                <a:solidFill>
                  <a:schemeClr val="bg1"/>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457199" y="3183020"/>
            <a:ext cx="8417311" cy="2455779"/>
          </a:xfrm>
          <a:prstGeom prst="rect">
            <a:avLst/>
          </a:prstGeom>
        </p:spPr>
        <p:txBody>
          <a:bodyPr/>
          <a:lstStyle>
            <a:lvl1pPr marL="0" indent="0" algn="ctr">
              <a:buNone/>
              <a:defRPr>
                <a:solidFill>
                  <a:srgbClr val="002A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fld id="{1459D361-B467-4348-B0AA-522CD362702E}"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2C5A-6737-4548-B5ED-6593D76C3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6249"/>
            <a:ext cx="8229600" cy="3109913"/>
          </a:xfrm>
          <a:prstGeom prst="rect">
            <a:avLst/>
          </a:prstGeo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1459D361-B467-4348-B0AA-522CD362702E}"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2C5A-6737-4548-B5ED-6593D76C3989}" type="slidenum">
              <a:rPr lang="en-US" smtClean="0"/>
              <a:pPr/>
              <a:t>‹#›</a:t>
            </a:fld>
            <a:endParaRPr lang="en-US"/>
          </a:p>
        </p:txBody>
      </p:sp>
      <p:sp>
        <p:nvSpPr>
          <p:cNvPr id="7" name="Title 1"/>
          <p:cNvSpPr>
            <a:spLocks noGrp="1"/>
          </p:cNvSpPr>
          <p:nvPr>
            <p:ph type="ctrTitle"/>
          </p:nvPr>
        </p:nvSpPr>
        <p:spPr>
          <a:xfrm>
            <a:off x="457200" y="1230873"/>
            <a:ext cx="7315200" cy="870236"/>
          </a:xfrm>
          <a:prstGeom prst="rect">
            <a:avLst/>
          </a:prstGeom>
        </p:spPr>
        <p:txBody>
          <a:bodyPr/>
          <a:lstStyle>
            <a:lvl1pPr algn="l">
              <a:defRPr>
                <a:solidFill>
                  <a:schemeClr val="bg1"/>
                </a:solidFill>
              </a:defRPr>
            </a:lvl1pPr>
          </a:lstStyle>
          <a:p>
            <a:r>
              <a:rPr lang="en-AU"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9D361-B467-4348-B0AA-522CD362702E}" type="datetimeFigureOut">
              <a:rPr lang="en-US" smtClean="0"/>
              <a:pPr/>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622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2C5A-6737-4548-B5ED-6593D76C3989}" type="slidenum">
              <a:rPr lang="en-US" smtClean="0"/>
              <a:pPr/>
              <a:t>‹#›</a:t>
            </a:fld>
            <a:endParaRPr lang="en-US" dirty="0"/>
          </a:p>
        </p:txBody>
      </p:sp>
      <p:pic>
        <p:nvPicPr>
          <p:cNvPr id="7" name="Picture 6" descr="BRM90705 Powerpoint artwork_150dpi_04_PA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68801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1.jpg"/><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png"/><Relationship Id="rId7"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M90705 Powerpoint artwork_150dpi_01_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80123"/>
          </a:xfrm>
          <a:prstGeom prst="rect">
            <a:avLst/>
          </a:prstGeom>
        </p:spPr>
      </p:pic>
      <p:pic>
        <p:nvPicPr>
          <p:cNvPr id="3" name="Picture 2" descr="MAR150137 Powerpoint WASTE&amp;RECYCLING_01_save as 300 RGB HR jpg-1.jpg"/>
          <p:cNvPicPr>
            <a:picLocks noChangeAspect="1"/>
          </p:cNvPicPr>
          <p:nvPr/>
        </p:nvPicPr>
        <p:blipFill>
          <a:blip r:embed="rId4"/>
          <a:stretch>
            <a:fillRect/>
          </a:stretch>
        </p:blipFill>
        <p:spPr>
          <a:xfrm>
            <a:off x="-2438" y="0"/>
            <a:ext cx="9146438" cy="68819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How can we help?</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5" name="Rectangle 4"/>
          <p:cNvSpPr/>
          <p:nvPr/>
        </p:nvSpPr>
        <p:spPr>
          <a:xfrm>
            <a:off x="5273040" y="2785247"/>
            <a:ext cx="3729292" cy="2862322"/>
          </a:xfrm>
          <a:prstGeom prst="rect">
            <a:avLst/>
          </a:prstGeom>
        </p:spPr>
        <p:txBody>
          <a:bodyPr wrap="square">
            <a:spAutoFit/>
          </a:bodyPr>
          <a:lstStyle/>
          <a:p>
            <a:r>
              <a:rPr lang="en-AU" dirty="0" smtClean="0"/>
              <a:t>There are many ways to reduce the amount of natural resources that we use and avoid items going to landfill. </a:t>
            </a:r>
          </a:p>
          <a:p>
            <a:endParaRPr lang="en-AU" dirty="0"/>
          </a:p>
          <a:p>
            <a:r>
              <a:rPr lang="en-AU" dirty="0" smtClean="0"/>
              <a:t>The best ways you can help is to:</a:t>
            </a:r>
          </a:p>
          <a:p>
            <a:endParaRPr lang="en-AU" dirty="0"/>
          </a:p>
          <a:p>
            <a:pPr marL="285750" indent="-285750">
              <a:buFont typeface="Arial" pitchFamily="34" charset="0"/>
              <a:buChar char="•"/>
            </a:pPr>
            <a:r>
              <a:rPr lang="en-AU" dirty="0" smtClean="0"/>
              <a:t>Avoid </a:t>
            </a:r>
          </a:p>
          <a:p>
            <a:pPr marL="285750" indent="-285750">
              <a:buFont typeface="Arial" pitchFamily="34" charset="0"/>
              <a:buChar char="•"/>
            </a:pPr>
            <a:r>
              <a:rPr lang="en-AU" dirty="0" smtClean="0"/>
              <a:t>Reduce</a:t>
            </a:r>
          </a:p>
          <a:p>
            <a:pPr marL="285750" indent="-285750">
              <a:buFont typeface="Arial" pitchFamily="34" charset="0"/>
              <a:buChar char="•"/>
            </a:pPr>
            <a:r>
              <a:rPr lang="en-AU" dirty="0" smtClean="0"/>
              <a:t>Reuse and</a:t>
            </a:r>
          </a:p>
          <a:p>
            <a:pPr marL="285750" indent="-285750">
              <a:buFont typeface="Arial" pitchFamily="34" charset="0"/>
              <a:buChar char="•"/>
            </a:pPr>
            <a:r>
              <a:rPr lang="en-AU" dirty="0" smtClean="0"/>
              <a:t>Recycle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9" y="2701496"/>
            <a:ext cx="4941791" cy="3662293"/>
          </a:xfrm>
          <a:prstGeom prst="rect">
            <a:avLst/>
          </a:prstGeom>
        </p:spPr>
      </p:pic>
    </p:spTree>
    <p:extLst>
      <p:ext uri="{BB962C8B-B14F-4D97-AF65-F5344CB8AC3E}">
        <p14:creationId xmlns:p14="http://schemas.microsoft.com/office/powerpoint/2010/main" val="41236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8880" y="224697"/>
            <a:ext cx="8624863" cy="2410784"/>
          </a:xfrm>
          <a:prstGeom prst="rect">
            <a:avLst/>
          </a:prstGeom>
        </p:spPr>
      </p:pic>
      <p:sp>
        <p:nvSpPr>
          <p:cNvPr id="5" name="TextBox 4"/>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37" y="3004566"/>
            <a:ext cx="4934331" cy="3359658"/>
          </a:xfrm>
          <a:prstGeom prst="rect">
            <a:avLst/>
          </a:prstGeom>
        </p:spPr>
      </p:pic>
      <p:sp>
        <p:nvSpPr>
          <p:cNvPr id="7" name="Rectangle 6"/>
          <p:cNvSpPr/>
          <p:nvPr/>
        </p:nvSpPr>
        <p:spPr>
          <a:xfrm>
            <a:off x="4738098" y="2656799"/>
            <a:ext cx="4199840" cy="3139321"/>
          </a:xfrm>
          <a:prstGeom prst="rect">
            <a:avLst/>
          </a:prstGeom>
        </p:spPr>
        <p:txBody>
          <a:bodyPr wrap="square">
            <a:spAutoFit/>
          </a:bodyPr>
          <a:lstStyle/>
          <a:p>
            <a:r>
              <a:rPr lang="en-AU" dirty="0" smtClean="0"/>
              <a:t>The first one of these topics we will look at is </a:t>
            </a:r>
            <a:r>
              <a:rPr lang="en-AU" b="1" dirty="0" smtClean="0"/>
              <a:t>recycling</a:t>
            </a:r>
            <a:r>
              <a:rPr lang="en-AU" dirty="0" smtClean="0"/>
              <a:t>. </a:t>
            </a:r>
          </a:p>
          <a:p>
            <a:endParaRPr lang="en-AU" dirty="0"/>
          </a:p>
          <a:p>
            <a:r>
              <a:rPr lang="en-AU" dirty="0" smtClean="0"/>
              <a:t>There is a lot of packaging which can be </a:t>
            </a:r>
            <a:r>
              <a:rPr lang="en-AU" b="1" dirty="0" smtClean="0"/>
              <a:t>recycled</a:t>
            </a:r>
            <a:r>
              <a:rPr lang="en-AU" dirty="0" smtClean="0"/>
              <a:t> instead of being thrown in the bin </a:t>
            </a:r>
            <a:r>
              <a:rPr lang="en-AU" smtClean="0"/>
              <a:t>and sent </a:t>
            </a:r>
            <a:r>
              <a:rPr lang="en-AU" dirty="0" smtClean="0"/>
              <a:t>to landfill. </a:t>
            </a:r>
          </a:p>
          <a:p>
            <a:endParaRPr lang="en-AU" dirty="0"/>
          </a:p>
          <a:p>
            <a:r>
              <a:rPr lang="en-AU" dirty="0" smtClean="0"/>
              <a:t>The more you recycle, the less you will need to throw away. </a:t>
            </a:r>
          </a:p>
          <a:p>
            <a:endParaRPr lang="en-AU" dirty="0"/>
          </a:p>
          <a:p>
            <a:r>
              <a:rPr lang="en-AU" dirty="0" smtClean="0"/>
              <a:t>What can and can’t be </a:t>
            </a:r>
            <a:r>
              <a:rPr lang="en-AU" b="1" dirty="0" smtClean="0"/>
              <a:t>recycled</a:t>
            </a:r>
            <a:r>
              <a:rPr lang="en-AU" dirty="0" smtClean="0"/>
              <a:t>?</a:t>
            </a:r>
            <a:endParaRPr lang="en-AU" dirty="0"/>
          </a:p>
        </p:txBody>
      </p:sp>
    </p:spTree>
    <p:extLst>
      <p:ext uri="{BB962C8B-B14F-4D97-AF65-F5344CB8AC3E}">
        <p14:creationId xmlns:p14="http://schemas.microsoft.com/office/powerpoint/2010/main" val="21947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pic>
        <p:nvPicPr>
          <p:cNvPr id="12293" name="Picture 4" descr="Paper and Card low 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96" y="2971293"/>
            <a:ext cx="3659259" cy="29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649467" y="2845951"/>
            <a:ext cx="521119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marL="0" indent="0" eaLnBrk="1" hangingPunct="1">
              <a:spcBef>
                <a:spcPct val="50000"/>
              </a:spcBef>
              <a:buClr>
                <a:srgbClr val="339933"/>
              </a:buClr>
              <a:buSzPct val="110000"/>
            </a:pPr>
            <a:r>
              <a:rPr lang="en-US" sz="1800" dirty="0" smtClean="0">
                <a:latin typeface="+mn-lt"/>
              </a:rPr>
              <a:t>We use paper every day. Once we have finished </a:t>
            </a:r>
            <a:r>
              <a:rPr lang="en-US" sz="1800" dirty="0">
                <a:latin typeface="+mn-lt"/>
              </a:rPr>
              <a:t/>
            </a:r>
            <a:br>
              <a:rPr lang="en-US" sz="1800" dirty="0">
                <a:latin typeface="+mn-lt"/>
              </a:rPr>
            </a:br>
            <a:r>
              <a:rPr lang="en-US" sz="1800" dirty="0" smtClean="0">
                <a:latin typeface="+mn-lt"/>
              </a:rPr>
              <a:t>using paper we can put it into the recycling bin. </a:t>
            </a:r>
          </a:p>
          <a:p>
            <a:pPr marL="0" indent="0" eaLnBrk="1" hangingPunct="1">
              <a:spcBef>
                <a:spcPct val="50000"/>
              </a:spcBef>
              <a:buClr>
                <a:srgbClr val="339933"/>
              </a:buClr>
              <a:buSzPct val="110000"/>
            </a:pPr>
            <a:r>
              <a:rPr lang="en-US" sz="1800" dirty="0" smtClean="0">
                <a:latin typeface="+mn-lt"/>
              </a:rPr>
              <a:t>What paper can be recycled?</a:t>
            </a:r>
            <a:endParaRPr lang="en-US" sz="1800" dirty="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School paper</a:t>
            </a:r>
          </a:p>
          <a:p>
            <a:pPr eaLnBrk="1" hangingPunct="1">
              <a:spcBef>
                <a:spcPct val="50000"/>
              </a:spcBef>
              <a:buClr>
                <a:srgbClr val="339933"/>
              </a:buClr>
              <a:buSzPct val="110000"/>
              <a:buFont typeface="Wingdings" pitchFamily="2" charset="2"/>
              <a:buChar char="ü"/>
            </a:pPr>
            <a:r>
              <a:rPr lang="en-US" sz="1800" dirty="0" smtClean="0">
                <a:latin typeface="+mn-lt"/>
              </a:rPr>
              <a:t>Magazines and newspapers</a:t>
            </a:r>
            <a:endParaRPr lang="en-US" sz="1800" dirty="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Letters and </a:t>
            </a:r>
            <a:r>
              <a:rPr lang="en-AU" sz="1800" dirty="0" smtClean="0">
                <a:latin typeface="+mn-lt"/>
              </a:rPr>
              <a:t>Envelopes (with windows left in)</a:t>
            </a:r>
          </a:p>
          <a:p>
            <a:pPr eaLnBrk="1" hangingPunct="1">
              <a:spcBef>
                <a:spcPct val="50000"/>
              </a:spcBef>
              <a:buClr>
                <a:srgbClr val="339933"/>
              </a:buClr>
              <a:buSzPct val="110000"/>
              <a:buFont typeface="Wingdings" pitchFamily="2" charset="2"/>
              <a:buChar char="ü"/>
            </a:pPr>
            <a:r>
              <a:rPr lang="en-AU" sz="1800" dirty="0" smtClean="0">
                <a:latin typeface="+mn-lt"/>
              </a:rPr>
              <a:t>Junk mail and </a:t>
            </a:r>
          </a:p>
          <a:p>
            <a:pPr eaLnBrk="1" hangingPunct="1">
              <a:spcBef>
                <a:spcPct val="50000"/>
              </a:spcBef>
              <a:buClr>
                <a:srgbClr val="339933"/>
              </a:buClr>
              <a:buSzPct val="110000"/>
              <a:buFont typeface="Wingdings" pitchFamily="2" charset="2"/>
              <a:buChar char="ü"/>
            </a:pPr>
            <a:r>
              <a:rPr lang="en-AU" sz="1800" dirty="0" smtClean="0">
                <a:latin typeface="+mn-lt"/>
              </a:rPr>
              <a:t>Phone books</a:t>
            </a:r>
            <a:endParaRPr lang="en-US" sz="1800" dirty="0">
              <a:latin typeface="+mn-lt"/>
            </a:endParaRPr>
          </a:p>
        </p:txBody>
      </p:sp>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paper</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32510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pic>
        <p:nvPicPr>
          <p:cNvPr id="13316" name="Picture 3" descr="visy33 low 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43068"/>
            <a:ext cx="4725316" cy="313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4520485" y="2964786"/>
            <a:ext cx="44303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marL="0" indent="0" eaLnBrk="1" hangingPunct="1">
              <a:spcBef>
                <a:spcPct val="50000"/>
              </a:spcBef>
              <a:buClr>
                <a:srgbClr val="339933"/>
              </a:buClr>
              <a:buSzPct val="110000"/>
            </a:pPr>
            <a:r>
              <a:rPr lang="en-US" sz="1800" dirty="0" smtClean="0">
                <a:latin typeface="+mn-lt"/>
              </a:rPr>
              <a:t>Plastic is used to make all sorts of bottles and containers. If we don’t </a:t>
            </a:r>
            <a:r>
              <a:rPr lang="en-US" sz="1800" b="1" dirty="0" smtClean="0">
                <a:latin typeface="+mn-lt"/>
              </a:rPr>
              <a:t>reuse</a:t>
            </a:r>
            <a:r>
              <a:rPr lang="en-US" sz="1800" dirty="0" smtClean="0">
                <a:latin typeface="+mn-lt"/>
              </a:rPr>
              <a:t> the containers we can recycle them. </a:t>
            </a:r>
          </a:p>
          <a:p>
            <a:pPr marL="0" indent="0" eaLnBrk="1" hangingPunct="1">
              <a:spcBef>
                <a:spcPct val="50000"/>
              </a:spcBef>
              <a:buClr>
                <a:srgbClr val="339933"/>
              </a:buClr>
              <a:buSzPct val="110000"/>
            </a:pPr>
            <a:r>
              <a:rPr lang="en-US" sz="1800" dirty="0" smtClean="0">
                <a:latin typeface="+mn-lt"/>
              </a:rPr>
              <a:t>What plastics can be recycled?</a:t>
            </a:r>
            <a:endParaRPr lang="en-US" sz="1800" dirty="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Water, soft drink and juice bottles</a:t>
            </a:r>
          </a:p>
          <a:p>
            <a:pPr eaLnBrk="1" hangingPunct="1">
              <a:spcBef>
                <a:spcPct val="50000"/>
              </a:spcBef>
              <a:buClr>
                <a:srgbClr val="339933"/>
              </a:buClr>
              <a:buSzPct val="110000"/>
              <a:buFont typeface="Wingdings" pitchFamily="2" charset="2"/>
              <a:buChar char="ü"/>
            </a:pPr>
            <a:r>
              <a:rPr lang="en-AU" sz="1800" dirty="0" smtClean="0">
                <a:latin typeface="+mn-lt"/>
              </a:rPr>
              <a:t>Yoghurt and margarine containers</a:t>
            </a:r>
          </a:p>
          <a:p>
            <a:pPr eaLnBrk="1" hangingPunct="1">
              <a:spcBef>
                <a:spcPct val="50000"/>
              </a:spcBef>
              <a:buClr>
                <a:srgbClr val="339933"/>
              </a:buClr>
              <a:buSzPct val="110000"/>
              <a:buFont typeface="Wingdings" pitchFamily="2" charset="2"/>
              <a:buChar char="ü"/>
            </a:pPr>
            <a:r>
              <a:rPr lang="en-AU" sz="1800" dirty="0" smtClean="0">
                <a:latin typeface="+mn-lt"/>
              </a:rPr>
              <a:t>Take-away containers</a:t>
            </a:r>
          </a:p>
          <a:p>
            <a:pPr eaLnBrk="1" hangingPunct="1">
              <a:spcBef>
                <a:spcPct val="50000"/>
              </a:spcBef>
              <a:buClr>
                <a:srgbClr val="339933"/>
              </a:buClr>
              <a:buSzPct val="110000"/>
              <a:buFont typeface="Wingdings" pitchFamily="2" charset="2"/>
              <a:buChar char="ü"/>
            </a:pPr>
            <a:r>
              <a:rPr lang="en-AU" sz="1800" dirty="0" smtClean="0">
                <a:latin typeface="+mn-lt"/>
              </a:rPr>
              <a:t>Shampoo bottles and</a:t>
            </a:r>
          </a:p>
          <a:p>
            <a:pPr eaLnBrk="1" hangingPunct="1">
              <a:spcBef>
                <a:spcPct val="50000"/>
              </a:spcBef>
              <a:buClr>
                <a:srgbClr val="339933"/>
              </a:buClr>
              <a:buSzPct val="110000"/>
              <a:buFont typeface="Wingdings" pitchFamily="2" charset="2"/>
              <a:buChar char="ü"/>
            </a:pPr>
            <a:r>
              <a:rPr lang="en-AU" sz="1800" dirty="0" smtClean="0">
                <a:latin typeface="+mn-lt"/>
              </a:rPr>
              <a:t>Detergent bottles</a:t>
            </a:r>
            <a:endParaRPr lang="en-US" sz="1800" dirty="0">
              <a:latin typeface="+mn-lt"/>
            </a:endParaRPr>
          </a:p>
        </p:txBody>
      </p:sp>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plastic</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7744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pic>
        <p:nvPicPr>
          <p:cNvPr id="14339" name="Picture 2" descr="c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8" y="3091982"/>
            <a:ext cx="3618738" cy="2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4425696" y="2828911"/>
            <a:ext cx="4718304"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marL="0" indent="0" eaLnBrk="1" hangingPunct="1">
              <a:spcBef>
                <a:spcPct val="50000"/>
              </a:spcBef>
              <a:buClr>
                <a:srgbClr val="339933"/>
              </a:buClr>
              <a:buSzPct val="110000"/>
            </a:pPr>
            <a:r>
              <a:rPr lang="en-US" sz="1800" dirty="0" smtClean="0">
                <a:latin typeface="+mn-lt"/>
              </a:rPr>
              <a:t>Aluminium is one of the </a:t>
            </a:r>
            <a:r>
              <a:rPr lang="en-US" sz="1800" b="1" dirty="0" smtClean="0">
                <a:latin typeface="+mn-lt"/>
              </a:rPr>
              <a:t>most important </a:t>
            </a:r>
            <a:r>
              <a:rPr lang="en-US" sz="1800" dirty="0" smtClean="0">
                <a:latin typeface="+mn-lt"/>
              </a:rPr>
              <a:t>materials to recycle. </a:t>
            </a:r>
          </a:p>
          <a:p>
            <a:pPr marL="0" indent="0" eaLnBrk="1" hangingPunct="1">
              <a:spcBef>
                <a:spcPct val="50000"/>
              </a:spcBef>
              <a:buClr>
                <a:srgbClr val="339933"/>
              </a:buClr>
              <a:buSzPct val="110000"/>
            </a:pPr>
            <a:r>
              <a:rPr lang="en-US" sz="1800" dirty="0" smtClean="0">
                <a:latin typeface="+mn-lt"/>
              </a:rPr>
              <a:t>What aluminium and steel items can be recycled?</a:t>
            </a:r>
          </a:p>
          <a:p>
            <a:pPr eaLnBrk="1" hangingPunct="1">
              <a:spcBef>
                <a:spcPct val="50000"/>
              </a:spcBef>
              <a:buClr>
                <a:srgbClr val="339933"/>
              </a:buClr>
              <a:buSzPct val="110000"/>
              <a:buFont typeface="Wingdings" pitchFamily="2" charset="2"/>
              <a:buChar char="ü"/>
            </a:pPr>
            <a:r>
              <a:rPr lang="en-US" sz="1800" dirty="0" smtClean="0">
                <a:latin typeface="+mn-lt"/>
              </a:rPr>
              <a:t>Aluminium cans (drink cans)</a:t>
            </a:r>
          </a:p>
          <a:p>
            <a:pPr eaLnBrk="1" hangingPunct="1">
              <a:spcBef>
                <a:spcPct val="50000"/>
              </a:spcBef>
              <a:buClr>
                <a:srgbClr val="339933"/>
              </a:buClr>
              <a:buSzPct val="110000"/>
              <a:buFont typeface="Wingdings" pitchFamily="2" charset="2"/>
              <a:buChar char="ü"/>
            </a:pPr>
            <a:r>
              <a:rPr lang="en-US" sz="1800" dirty="0">
                <a:latin typeface="+mn-lt"/>
              </a:rPr>
              <a:t>S</a:t>
            </a:r>
            <a:r>
              <a:rPr lang="en-US" sz="1800" dirty="0" smtClean="0">
                <a:latin typeface="+mn-lt"/>
              </a:rPr>
              <a:t>teel cans (food cans)</a:t>
            </a:r>
          </a:p>
          <a:p>
            <a:pPr eaLnBrk="1" hangingPunct="1">
              <a:spcBef>
                <a:spcPct val="50000"/>
              </a:spcBef>
              <a:buClr>
                <a:srgbClr val="339933"/>
              </a:buClr>
              <a:buSzPct val="110000"/>
              <a:buFont typeface="Wingdings" pitchFamily="2" charset="2"/>
              <a:buChar char="ü"/>
            </a:pPr>
            <a:r>
              <a:rPr lang="en-US" sz="1800" dirty="0" smtClean="0">
                <a:latin typeface="+mn-lt"/>
              </a:rPr>
              <a:t>Aerosol cans</a:t>
            </a:r>
            <a:endParaRPr lang="en-US" sz="1800" dirty="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Aluminium </a:t>
            </a:r>
            <a:r>
              <a:rPr lang="en-US" sz="1800" dirty="0">
                <a:latin typeface="+mn-lt"/>
              </a:rPr>
              <a:t>foil </a:t>
            </a:r>
            <a:endParaRPr lang="en-US" sz="1800" dirty="0" smtClean="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Pie </a:t>
            </a:r>
            <a:r>
              <a:rPr lang="en-US" sz="1800" dirty="0">
                <a:latin typeface="+mn-lt"/>
              </a:rPr>
              <a:t>trays</a:t>
            </a:r>
          </a:p>
          <a:p>
            <a:pPr eaLnBrk="1" hangingPunct="1">
              <a:spcBef>
                <a:spcPct val="50000"/>
              </a:spcBef>
              <a:buClr>
                <a:srgbClr val="339933"/>
              </a:buClr>
              <a:buSzPct val="110000"/>
              <a:buFont typeface="Wingdings" pitchFamily="2" charset="2"/>
              <a:buNone/>
            </a:pPr>
            <a:endParaRPr lang="en-AU" sz="2800" dirty="0">
              <a:latin typeface="Verdana" pitchFamily="34" charset="0"/>
            </a:endParaRPr>
          </a:p>
        </p:txBody>
      </p:sp>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aluminium and steel</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57875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pic>
        <p:nvPicPr>
          <p:cNvPr id="15364" name="Picture 3" descr="glass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36" y="2988215"/>
            <a:ext cx="3374327" cy="316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4233863" y="2988215"/>
            <a:ext cx="4562408"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marL="0" indent="0" eaLnBrk="1" hangingPunct="1">
              <a:spcBef>
                <a:spcPct val="50000"/>
              </a:spcBef>
              <a:buClr>
                <a:srgbClr val="339933"/>
              </a:buClr>
              <a:buSzPct val="110000"/>
            </a:pPr>
            <a:r>
              <a:rPr lang="en-US" sz="1800" dirty="0" smtClean="0">
                <a:latin typeface="+mn-lt"/>
              </a:rPr>
              <a:t>Glass is used to provide strong and see-through storage for a lot of the items we eat and drink.</a:t>
            </a:r>
            <a:endParaRPr lang="en-US" sz="1800" dirty="0">
              <a:latin typeface="+mn-lt"/>
            </a:endParaRPr>
          </a:p>
          <a:p>
            <a:pPr marL="0" indent="0" eaLnBrk="1" hangingPunct="1">
              <a:spcBef>
                <a:spcPct val="50000"/>
              </a:spcBef>
              <a:buClr>
                <a:srgbClr val="339933"/>
              </a:buClr>
              <a:buSzPct val="110000"/>
            </a:pPr>
            <a:r>
              <a:rPr lang="en-US" sz="1800" dirty="0" smtClean="0">
                <a:latin typeface="+mn-lt"/>
              </a:rPr>
              <a:t>There are two glass items that we can put into the recycling bin. They are:</a:t>
            </a:r>
          </a:p>
          <a:p>
            <a:pPr eaLnBrk="1" hangingPunct="1">
              <a:spcBef>
                <a:spcPct val="50000"/>
              </a:spcBef>
              <a:buClr>
                <a:srgbClr val="339933"/>
              </a:buClr>
              <a:buSzPct val="110000"/>
              <a:buFont typeface="Wingdings" pitchFamily="2" charset="2"/>
              <a:buChar char="ü"/>
            </a:pPr>
            <a:r>
              <a:rPr lang="en-US" sz="1800" dirty="0" smtClean="0">
                <a:latin typeface="+mn-lt"/>
              </a:rPr>
              <a:t>Glass Bottles and</a:t>
            </a:r>
          </a:p>
          <a:p>
            <a:pPr eaLnBrk="1" hangingPunct="1">
              <a:spcBef>
                <a:spcPct val="50000"/>
              </a:spcBef>
              <a:buClr>
                <a:srgbClr val="339933"/>
              </a:buClr>
              <a:buSzPct val="110000"/>
              <a:buFont typeface="Wingdings" pitchFamily="2" charset="2"/>
              <a:buChar char="ü"/>
            </a:pPr>
            <a:r>
              <a:rPr lang="en-US" sz="1800" dirty="0" smtClean="0">
                <a:latin typeface="+mn-lt"/>
              </a:rPr>
              <a:t>Glass Jars</a:t>
            </a:r>
            <a:endParaRPr lang="en-US" sz="1800" dirty="0">
              <a:latin typeface="+mn-lt"/>
            </a:endParaRPr>
          </a:p>
        </p:txBody>
      </p:sp>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glass</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3063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16388" name="Text Box 3"/>
          <p:cNvSpPr txBox="1">
            <a:spLocks noChangeArrowheads="1"/>
          </p:cNvSpPr>
          <p:nvPr/>
        </p:nvSpPr>
        <p:spPr bwMode="auto">
          <a:xfrm>
            <a:off x="4454525" y="3068638"/>
            <a:ext cx="45220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marL="0" indent="0" eaLnBrk="1" hangingPunct="1">
              <a:spcBef>
                <a:spcPct val="50000"/>
              </a:spcBef>
              <a:buClr>
                <a:srgbClr val="339933"/>
              </a:buClr>
              <a:buSzPct val="110000"/>
            </a:pPr>
            <a:r>
              <a:rPr lang="en-US" sz="1800" dirty="0" smtClean="0">
                <a:latin typeface="+mn-lt"/>
              </a:rPr>
              <a:t>The final thing we can put into our recycling bin is cardboard. </a:t>
            </a:r>
          </a:p>
          <a:p>
            <a:pPr marL="0" indent="0" eaLnBrk="1" hangingPunct="1">
              <a:spcBef>
                <a:spcPct val="50000"/>
              </a:spcBef>
              <a:buClr>
                <a:srgbClr val="339933"/>
              </a:buClr>
              <a:buSzPct val="110000"/>
            </a:pPr>
            <a:r>
              <a:rPr lang="en-US" sz="1800" dirty="0" smtClean="0">
                <a:latin typeface="+mn-lt"/>
              </a:rPr>
              <a:t>What cardboard items can be recycled?</a:t>
            </a:r>
            <a:endParaRPr lang="en-US" sz="1800" dirty="0">
              <a:latin typeface="+mn-lt"/>
            </a:endParaRPr>
          </a:p>
          <a:p>
            <a:pPr eaLnBrk="1" hangingPunct="1">
              <a:spcBef>
                <a:spcPct val="50000"/>
              </a:spcBef>
              <a:buClr>
                <a:srgbClr val="339933"/>
              </a:buClr>
              <a:buSzPct val="110000"/>
              <a:buFont typeface="Wingdings" pitchFamily="2" charset="2"/>
              <a:buChar char="ü"/>
            </a:pPr>
            <a:r>
              <a:rPr lang="en-US" sz="1800" dirty="0" smtClean="0">
                <a:latin typeface="+mn-lt"/>
              </a:rPr>
              <a:t>Cardboard boxes</a:t>
            </a:r>
          </a:p>
          <a:p>
            <a:pPr eaLnBrk="1" hangingPunct="1">
              <a:spcBef>
                <a:spcPct val="50000"/>
              </a:spcBef>
              <a:buClr>
                <a:srgbClr val="339933"/>
              </a:buClr>
              <a:buSzPct val="110000"/>
              <a:buFont typeface="Wingdings" pitchFamily="2" charset="2"/>
              <a:buChar char="ü"/>
            </a:pPr>
            <a:r>
              <a:rPr lang="en-US" sz="1800" dirty="0" smtClean="0">
                <a:latin typeface="+mn-lt"/>
              </a:rPr>
              <a:t>Milk cartons and juice containers</a:t>
            </a:r>
          </a:p>
          <a:p>
            <a:pPr eaLnBrk="1" hangingPunct="1">
              <a:spcBef>
                <a:spcPct val="50000"/>
              </a:spcBef>
              <a:buClr>
                <a:srgbClr val="339933"/>
              </a:buClr>
              <a:buSzPct val="110000"/>
              <a:buFont typeface="Wingdings" pitchFamily="2" charset="2"/>
              <a:buChar char="ü"/>
            </a:pPr>
            <a:r>
              <a:rPr lang="en-US" sz="1800" dirty="0" smtClean="0">
                <a:latin typeface="+mn-lt"/>
              </a:rPr>
              <a:t>Pizza boxes (without food scraps)</a:t>
            </a:r>
          </a:p>
          <a:p>
            <a:pPr eaLnBrk="1" hangingPunct="1">
              <a:spcBef>
                <a:spcPct val="50000"/>
              </a:spcBef>
              <a:buClr>
                <a:srgbClr val="339933"/>
              </a:buClr>
              <a:buSzPct val="110000"/>
              <a:buFont typeface="Wingdings" pitchFamily="2" charset="2"/>
              <a:buChar char="ü"/>
            </a:pPr>
            <a:r>
              <a:rPr lang="en-US" sz="1800" dirty="0" smtClean="0">
                <a:latin typeface="+mn-lt"/>
              </a:rPr>
              <a:t>Cardboard folders</a:t>
            </a:r>
          </a:p>
          <a:p>
            <a:pPr eaLnBrk="1" hangingPunct="1">
              <a:spcBef>
                <a:spcPct val="50000"/>
              </a:spcBef>
              <a:buClr>
                <a:srgbClr val="339933"/>
              </a:buClr>
              <a:buSzPct val="110000"/>
              <a:buFont typeface="Wingdings" pitchFamily="2" charset="2"/>
              <a:buChar char="ü"/>
            </a:pPr>
            <a:endParaRPr lang="en-US" sz="1800" dirty="0">
              <a:latin typeface="+mn-lt"/>
            </a:endParaRPr>
          </a:p>
        </p:txBody>
      </p:sp>
      <p:pic>
        <p:nvPicPr>
          <p:cNvPr id="16389" name="Picture 4" descr="car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12" y="2990088"/>
            <a:ext cx="3363879" cy="284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cardboard</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71961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else can be recycled?</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455" y="3129809"/>
            <a:ext cx="2539999" cy="1904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394" y="3061078"/>
            <a:ext cx="2489296" cy="186989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152" y="2978483"/>
            <a:ext cx="2930170" cy="2035085"/>
          </a:xfrm>
          <a:prstGeom prst="rect">
            <a:avLst/>
          </a:prstGeom>
        </p:spPr>
      </p:pic>
      <p:sp>
        <p:nvSpPr>
          <p:cNvPr id="13" name="TextBox 12"/>
          <p:cNvSpPr txBox="1"/>
          <p:nvPr/>
        </p:nvSpPr>
        <p:spPr>
          <a:xfrm>
            <a:off x="698090" y="5034808"/>
            <a:ext cx="2320413" cy="369332"/>
          </a:xfrm>
          <a:prstGeom prst="rect">
            <a:avLst/>
          </a:prstGeom>
          <a:noFill/>
        </p:spPr>
        <p:txBody>
          <a:bodyPr wrap="square" rtlCol="0">
            <a:spAutoFit/>
          </a:bodyPr>
          <a:lstStyle/>
          <a:p>
            <a:r>
              <a:rPr lang="en-AU" dirty="0" smtClean="0"/>
              <a:t>Old mobile phones</a:t>
            </a:r>
            <a:endParaRPr lang="en-AU" dirty="0"/>
          </a:p>
        </p:txBody>
      </p:sp>
      <p:sp>
        <p:nvSpPr>
          <p:cNvPr id="14" name="TextBox 13"/>
          <p:cNvSpPr txBox="1"/>
          <p:nvPr/>
        </p:nvSpPr>
        <p:spPr>
          <a:xfrm>
            <a:off x="3819828" y="5034808"/>
            <a:ext cx="2320413" cy="369332"/>
          </a:xfrm>
          <a:prstGeom prst="rect">
            <a:avLst/>
          </a:prstGeom>
          <a:noFill/>
        </p:spPr>
        <p:txBody>
          <a:bodyPr wrap="square" rtlCol="0">
            <a:spAutoFit/>
          </a:bodyPr>
          <a:lstStyle/>
          <a:p>
            <a:r>
              <a:rPr lang="en-AU" dirty="0" smtClean="0"/>
              <a:t>Old batteries</a:t>
            </a:r>
            <a:endParaRPr lang="en-AU" dirty="0"/>
          </a:p>
        </p:txBody>
      </p:sp>
      <p:sp>
        <p:nvSpPr>
          <p:cNvPr id="15" name="TextBox 14"/>
          <p:cNvSpPr txBox="1"/>
          <p:nvPr/>
        </p:nvSpPr>
        <p:spPr>
          <a:xfrm>
            <a:off x="6451553" y="5021701"/>
            <a:ext cx="2320413" cy="646331"/>
          </a:xfrm>
          <a:prstGeom prst="rect">
            <a:avLst/>
          </a:prstGeom>
          <a:noFill/>
        </p:spPr>
        <p:txBody>
          <a:bodyPr wrap="square" rtlCol="0">
            <a:spAutoFit/>
          </a:bodyPr>
          <a:lstStyle/>
          <a:p>
            <a:r>
              <a:rPr lang="en-AU" dirty="0" smtClean="0"/>
              <a:t>Old electronics </a:t>
            </a:r>
            <a:br>
              <a:rPr lang="en-AU" dirty="0" smtClean="0"/>
            </a:br>
            <a:r>
              <a:rPr lang="en-AU" dirty="0" smtClean="0"/>
              <a:t>    (E-Waste)</a:t>
            </a:r>
            <a:endParaRPr lang="en-AU" dirty="0"/>
          </a:p>
        </p:txBody>
      </p:sp>
    </p:spTree>
    <p:extLst>
      <p:ext uri="{BB962C8B-B14F-4D97-AF65-F5344CB8AC3E}">
        <p14:creationId xmlns:p14="http://schemas.microsoft.com/office/powerpoint/2010/main" val="6949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about recycling soft plastics?</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01" y="2988791"/>
            <a:ext cx="3810000" cy="2857500"/>
          </a:xfrm>
          <a:prstGeom prst="rect">
            <a:avLst/>
          </a:prstGeom>
        </p:spPr>
      </p:pic>
      <p:sp>
        <p:nvSpPr>
          <p:cNvPr id="6" name="Rectangle 5"/>
          <p:cNvSpPr/>
          <p:nvPr/>
        </p:nvSpPr>
        <p:spPr>
          <a:xfrm>
            <a:off x="4300150" y="2988791"/>
            <a:ext cx="4843850" cy="3693319"/>
          </a:xfrm>
          <a:prstGeom prst="rect">
            <a:avLst/>
          </a:prstGeom>
        </p:spPr>
        <p:txBody>
          <a:bodyPr wrap="square">
            <a:spAutoFit/>
          </a:bodyPr>
          <a:lstStyle/>
          <a:p>
            <a:r>
              <a:rPr lang="en-AU" dirty="0" smtClean="0">
                <a:ea typeface="Verdana" pitchFamily="34" charset="0"/>
                <a:cs typeface="Verdana" pitchFamily="34" charset="0"/>
              </a:rPr>
              <a:t>Soft plastics need to be recycled in a special way. </a:t>
            </a:r>
          </a:p>
          <a:p>
            <a:endParaRPr lang="en-AU" dirty="0">
              <a:ea typeface="Verdana" pitchFamily="34" charset="0"/>
              <a:cs typeface="Verdana" pitchFamily="34" charset="0"/>
            </a:endParaRPr>
          </a:p>
          <a:p>
            <a:r>
              <a:rPr lang="en-AU" dirty="0" smtClean="0">
                <a:ea typeface="Verdana" pitchFamily="34" charset="0"/>
                <a:cs typeface="Verdana" pitchFamily="34" charset="0"/>
              </a:rPr>
              <a:t>Soft plastics are items such as:</a:t>
            </a:r>
            <a:endParaRPr lang="en-AU" dirty="0">
              <a:ea typeface="Verdana" pitchFamily="34" charset="0"/>
              <a:cs typeface="Verdana" pitchFamily="34" charset="0"/>
            </a:endParaRPr>
          </a:p>
          <a:p>
            <a:pPr marL="285750" indent="-285750">
              <a:buFont typeface="Arial" pitchFamily="34" charset="0"/>
              <a:buChar char="•"/>
            </a:pPr>
            <a:r>
              <a:rPr lang="en-AU" dirty="0" smtClean="0">
                <a:ea typeface="Verdana" pitchFamily="34" charset="0"/>
                <a:cs typeface="Verdana" pitchFamily="34" charset="0"/>
              </a:rPr>
              <a:t>Plastic bags</a:t>
            </a:r>
          </a:p>
          <a:p>
            <a:pPr marL="285750" indent="-285750">
              <a:buFont typeface="Arial" pitchFamily="34" charset="0"/>
              <a:buChar char="•"/>
            </a:pPr>
            <a:r>
              <a:rPr lang="en-AU" dirty="0" smtClean="0">
                <a:ea typeface="Verdana" pitchFamily="34" charset="0"/>
                <a:cs typeface="Verdana" pitchFamily="34" charset="0"/>
              </a:rPr>
              <a:t>Glad wrap</a:t>
            </a:r>
          </a:p>
          <a:p>
            <a:pPr marL="285750" indent="-285750">
              <a:buFont typeface="Arial" pitchFamily="34" charset="0"/>
              <a:buChar char="•"/>
            </a:pPr>
            <a:r>
              <a:rPr lang="en-AU" dirty="0" smtClean="0">
                <a:ea typeface="Verdana" pitchFamily="34" charset="0"/>
                <a:cs typeface="Verdana" pitchFamily="34" charset="0"/>
              </a:rPr>
              <a:t>Plastic chip packets and</a:t>
            </a:r>
          </a:p>
          <a:p>
            <a:pPr marL="285750" indent="-285750">
              <a:buFont typeface="Arial" pitchFamily="34" charset="0"/>
              <a:buChar char="•"/>
            </a:pPr>
            <a:r>
              <a:rPr lang="en-AU" dirty="0" smtClean="0">
                <a:ea typeface="Verdana" pitchFamily="34" charset="0"/>
                <a:cs typeface="Verdana" pitchFamily="34" charset="0"/>
              </a:rPr>
              <a:t>Pasta and rice packets</a:t>
            </a:r>
          </a:p>
          <a:p>
            <a:endParaRPr lang="en-AU" dirty="0">
              <a:ea typeface="Verdana" pitchFamily="34" charset="0"/>
              <a:cs typeface="Verdana" pitchFamily="34" charset="0"/>
            </a:endParaRPr>
          </a:p>
          <a:p>
            <a:r>
              <a:rPr lang="en-AU" dirty="0" smtClean="0">
                <a:ea typeface="Verdana" pitchFamily="34" charset="0"/>
                <a:cs typeface="Verdana" pitchFamily="34" charset="0"/>
              </a:rPr>
              <a:t>These can all be recycled at selected supermarkets and turned into </a:t>
            </a:r>
          </a:p>
          <a:p>
            <a:r>
              <a:rPr lang="en-AU" dirty="0" smtClean="0">
                <a:ea typeface="Verdana" pitchFamily="34" charset="0"/>
                <a:cs typeface="Verdana" pitchFamily="34" charset="0"/>
              </a:rPr>
              <a:t>recycled furniture for your school! </a:t>
            </a:r>
          </a:p>
          <a:p>
            <a:endParaRPr lang="en-AU" dirty="0">
              <a:ea typeface="Verdana" pitchFamily="34" charset="0"/>
              <a:cs typeface="Verdana" pitchFamily="34" charset="0"/>
            </a:endParaRPr>
          </a:p>
          <a:p>
            <a:endParaRPr lang="en-AU" dirty="0"/>
          </a:p>
        </p:txBody>
      </p:sp>
    </p:spTree>
    <p:extLst>
      <p:ext uri="{BB962C8B-B14F-4D97-AF65-F5344CB8AC3E}">
        <p14:creationId xmlns:p14="http://schemas.microsoft.com/office/powerpoint/2010/main" val="2049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can’t be recycled at home?</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5" name="Picture 5" descr="plastic-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45" y="3190081"/>
            <a:ext cx="1155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438" y="3166539"/>
            <a:ext cx="101123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ight-Globes-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824" y="3455592"/>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4615" y="3236517"/>
            <a:ext cx="1323975" cy="866775"/>
          </a:xfrm>
          <a:prstGeom prst="rect">
            <a:avLst/>
          </a:prstGeom>
        </p:spPr>
      </p:pic>
      <p:pic>
        <p:nvPicPr>
          <p:cNvPr id="9" name="Picture 8" descr="Batteries-Household-L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5618" y="4395680"/>
            <a:ext cx="9461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attery-Car-L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7358" y="4367470"/>
            <a:ext cx="9413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eramic-c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538877"/>
            <a:ext cx="10890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la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6045" y="4532484"/>
            <a:ext cx="12207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7499" y="4353183"/>
            <a:ext cx="1036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as-Cylinder-L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8110" y="3042998"/>
            <a:ext cx="8207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4103292"/>
            <a:ext cx="4572000" cy="584775"/>
          </a:xfrm>
          <a:prstGeom prst="rect">
            <a:avLst/>
          </a:prstGeom>
        </p:spPr>
        <p:txBody>
          <a:bodyPr>
            <a:spAutoFit/>
          </a:bodyPr>
          <a:lstStyle/>
          <a:p>
            <a:pPr>
              <a:buClr>
                <a:srgbClr val="FF3300"/>
              </a:buClr>
              <a:buSzPct val="113000"/>
              <a:buFont typeface="Wingdings" pitchFamily="2" charset="2"/>
              <a:buChar char="x"/>
            </a:pPr>
            <a:r>
              <a:rPr lang="en-US" sz="1600" b="1" dirty="0">
                <a:latin typeface="Verdana" pitchFamily="34" charset="0"/>
              </a:rPr>
              <a:t> Plastic bags</a:t>
            </a:r>
          </a:p>
          <a:p>
            <a:pPr lvl="1">
              <a:buClr>
                <a:srgbClr val="FF3300"/>
              </a:buClr>
              <a:buSzPct val="113000"/>
            </a:pPr>
            <a:endParaRPr lang="en-US" sz="1600" b="1" dirty="0">
              <a:latin typeface="Verdana" pitchFamily="34" charset="0"/>
            </a:endParaRPr>
          </a:p>
        </p:txBody>
      </p:sp>
      <p:sp>
        <p:nvSpPr>
          <p:cNvPr id="17" name="Text Box 13"/>
          <p:cNvSpPr txBox="1">
            <a:spLocks noChangeArrowheads="1"/>
          </p:cNvSpPr>
          <p:nvPr/>
        </p:nvSpPr>
        <p:spPr bwMode="auto">
          <a:xfrm>
            <a:off x="1452005" y="4096543"/>
            <a:ext cx="1968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lvl="1" eaLnBrk="1" hangingPunct="1">
              <a:buClr>
                <a:srgbClr val="FF3300"/>
              </a:buClr>
              <a:buSzPct val="113000"/>
              <a:buFont typeface="Wingdings" pitchFamily="2" charset="2"/>
              <a:buChar char="x"/>
            </a:pPr>
            <a:r>
              <a:rPr lang="en-US" sz="1600" b="1" dirty="0">
                <a:solidFill>
                  <a:srgbClr val="000000"/>
                </a:solidFill>
                <a:latin typeface="Verdana" pitchFamily="34" charset="0"/>
              </a:rPr>
              <a:t> Nappies</a:t>
            </a:r>
          </a:p>
          <a:p>
            <a:pPr eaLnBrk="1" hangingPunct="1"/>
            <a:endParaRPr lang="en-AU" sz="1800" b="1" dirty="0">
              <a:latin typeface="Verdana" pitchFamily="34" charset="0"/>
            </a:endParaRPr>
          </a:p>
        </p:txBody>
      </p:sp>
      <p:sp>
        <p:nvSpPr>
          <p:cNvPr id="18" name="Text Box 15"/>
          <p:cNvSpPr txBox="1">
            <a:spLocks noChangeArrowheads="1"/>
          </p:cNvSpPr>
          <p:nvPr/>
        </p:nvSpPr>
        <p:spPr bwMode="auto">
          <a:xfrm>
            <a:off x="3347135" y="4103292"/>
            <a:ext cx="180850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a:t>
            </a:r>
            <a:r>
              <a:rPr lang="en-US" sz="1600" b="1" dirty="0" smtClean="0">
                <a:solidFill>
                  <a:srgbClr val="000000"/>
                </a:solidFill>
                <a:latin typeface="Verdana" pitchFamily="34" charset="0"/>
              </a:rPr>
              <a:t>Light bulbs </a:t>
            </a:r>
            <a:endParaRPr lang="en-US" sz="1600" b="1" dirty="0">
              <a:solidFill>
                <a:srgbClr val="000000"/>
              </a:solidFill>
              <a:latin typeface="Verdana" pitchFamily="34" charset="0"/>
            </a:endParaRPr>
          </a:p>
          <a:p>
            <a:pPr lvl="1" eaLnBrk="1" hangingPunct="1">
              <a:buClr>
                <a:srgbClr val="FF3300"/>
              </a:buClr>
              <a:buSzPct val="113000"/>
              <a:buFont typeface="Wingdings" pitchFamily="2" charset="2"/>
              <a:buChar char="x"/>
            </a:pPr>
            <a:endParaRPr lang="en-US" sz="1600" b="1" dirty="0">
              <a:solidFill>
                <a:srgbClr val="000000"/>
              </a:solidFill>
              <a:latin typeface="Verdana" pitchFamily="34" charset="0"/>
            </a:endParaRPr>
          </a:p>
          <a:p>
            <a:pPr eaLnBrk="1" hangingPunct="1"/>
            <a:endParaRPr lang="en-AU" sz="1800" b="1" dirty="0">
              <a:latin typeface="Verdana" pitchFamily="34" charset="0"/>
            </a:endParaRPr>
          </a:p>
        </p:txBody>
      </p:sp>
      <p:sp>
        <p:nvSpPr>
          <p:cNvPr id="20" name="Text Box 16"/>
          <p:cNvSpPr txBox="1">
            <a:spLocks noChangeArrowheads="1"/>
          </p:cNvSpPr>
          <p:nvPr/>
        </p:nvSpPr>
        <p:spPr bwMode="auto">
          <a:xfrm>
            <a:off x="5165124" y="4067171"/>
            <a:ext cx="3481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a:t>
            </a:r>
            <a:r>
              <a:rPr lang="en-US" sz="1600" b="1" dirty="0" smtClean="0">
                <a:solidFill>
                  <a:srgbClr val="000000"/>
                </a:solidFill>
                <a:latin typeface="Verdana" pitchFamily="34" charset="0"/>
              </a:rPr>
              <a:t>Polystyrene</a:t>
            </a:r>
            <a:endParaRPr lang="en-US" sz="1600" b="1" dirty="0">
              <a:solidFill>
                <a:srgbClr val="000000"/>
              </a:solidFill>
              <a:latin typeface="Verdana" pitchFamily="34" charset="0"/>
            </a:endParaRPr>
          </a:p>
          <a:p>
            <a:pPr eaLnBrk="1" hangingPunct="1"/>
            <a:endParaRPr lang="en-AU" sz="1800" b="1" dirty="0">
              <a:latin typeface="Verdana" pitchFamily="34" charset="0"/>
            </a:endParaRPr>
          </a:p>
        </p:txBody>
      </p:sp>
      <p:sp>
        <p:nvSpPr>
          <p:cNvPr id="22" name="Text Box 17"/>
          <p:cNvSpPr txBox="1">
            <a:spLocks noChangeArrowheads="1"/>
          </p:cNvSpPr>
          <p:nvPr/>
        </p:nvSpPr>
        <p:spPr bwMode="auto">
          <a:xfrm>
            <a:off x="3764414" y="5506480"/>
            <a:ext cx="3481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Household &amp; </a:t>
            </a:r>
          </a:p>
          <a:p>
            <a:pPr eaLnBrk="1" hangingPunct="1">
              <a:buClr>
                <a:srgbClr val="FF3300"/>
              </a:buClr>
              <a:buSzPct val="113000"/>
              <a:buFont typeface="Wingdings" pitchFamily="2" charset="2"/>
              <a:buNone/>
            </a:pPr>
            <a:r>
              <a:rPr lang="en-US" sz="1600" b="1" dirty="0">
                <a:solidFill>
                  <a:srgbClr val="000000"/>
                </a:solidFill>
                <a:latin typeface="Verdana" pitchFamily="34" charset="0"/>
              </a:rPr>
              <a:t>    </a:t>
            </a:r>
            <a:r>
              <a:rPr lang="en-US" sz="1600" b="1" dirty="0" smtClean="0">
                <a:solidFill>
                  <a:srgbClr val="000000"/>
                </a:solidFill>
                <a:latin typeface="Verdana" pitchFamily="34" charset="0"/>
              </a:rPr>
              <a:t> Car </a:t>
            </a:r>
            <a:r>
              <a:rPr lang="en-US" sz="1600" b="1" dirty="0">
                <a:solidFill>
                  <a:srgbClr val="000000"/>
                </a:solidFill>
                <a:latin typeface="Verdana" pitchFamily="34" charset="0"/>
              </a:rPr>
              <a:t>Batteries</a:t>
            </a:r>
          </a:p>
          <a:p>
            <a:pPr lvl="1" eaLnBrk="1" hangingPunct="1">
              <a:buClr>
                <a:srgbClr val="FF3300"/>
              </a:buClr>
              <a:buSzPct val="113000"/>
              <a:buFont typeface="Wingdings" pitchFamily="2" charset="2"/>
              <a:buNone/>
            </a:pPr>
            <a:endParaRPr lang="en-US" sz="1600" b="1" dirty="0">
              <a:solidFill>
                <a:srgbClr val="000000"/>
              </a:solidFill>
              <a:latin typeface="Verdana" pitchFamily="34" charset="0"/>
            </a:endParaRPr>
          </a:p>
          <a:p>
            <a:pPr eaLnBrk="1" hangingPunct="1"/>
            <a:endParaRPr lang="en-AU" sz="1800" b="1" dirty="0">
              <a:latin typeface="Verdana" pitchFamily="34" charset="0"/>
            </a:endParaRPr>
          </a:p>
        </p:txBody>
      </p:sp>
      <p:sp>
        <p:nvSpPr>
          <p:cNvPr id="23" name="Text Box 14"/>
          <p:cNvSpPr txBox="1">
            <a:spLocks noChangeArrowheads="1"/>
          </p:cNvSpPr>
          <p:nvPr/>
        </p:nvSpPr>
        <p:spPr bwMode="auto">
          <a:xfrm>
            <a:off x="215193" y="5526302"/>
            <a:ext cx="314142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Ceramic Plates &amp; Cups</a:t>
            </a:r>
          </a:p>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Drinking Glasses</a:t>
            </a:r>
            <a:endParaRPr lang="en-AU" sz="1800" b="1" dirty="0">
              <a:latin typeface="Verdana" pitchFamily="34" charset="0"/>
            </a:endParaRPr>
          </a:p>
        </p:txBody>
      </p:sp>
      <p:sp>
        <p:nvSpPr>
          <p:cNvPr id="24" name="Text Box 19"/>
          <p:cNvSpPr txBox="1">
            <a:spLocks noChangeArrowheads="1"/>
          </p:cNvSpPr>
          <p:nvPr/>
        </p:nvSpPr>
        <p:spPr bwMode="auto">
          <a:xfrm>
            <a:off x="6008087" y="5526302"/>
            <a:ext cx="17954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Paint Cans</a:t>
            </a:r>
          </a:p>
          <a:p>
            <a:pPr lvl="1" eaLnBrk="1" hangingPunct="1">
              <a:buSzPts val="1800"/>
              <a:buFont typeface="Wingdings" pitchFamily="2" charset="2"/>
              <a:buChar char="x"/>
            </a:pPr>
            <a:endParaRPr lang="en-US" sz="1600" b="1" dirty="0">
              <a:solidFill>
                <a:srgbClr val="000000"/>
              </a:solidFill>
              <a:latin typeface="Verdana" pitchFamily="34" charset="0"/>
            </a:endParaRPr>
          </a:p>
          <a:p>
            <a:pPr lvl="1" eaLnBrk="1" hangingPunct="1">
              <a:buSzPts val="1800"/>
            </a:pPr>
            <a:endParaRPr lang="en-US" sz="1600" b="1" dirty="0">
              <a:solidFill>
                <a:srgbClr val="000000"/>
              </a:solidFill>
              <a:latin typeface="Verdana" pitchFamily="34" charset="0"/>
            </a:endParaRPr>
          </a:p>
          <a:p>
            <a:pPr eaLnBrk="1" hangingPunct="1"/>
            <a:endParaRPr lang="en-AU" sz="1800" b="1" dirty="0">
              <a:latin typeface="Verdana" pitchFamily="34" charset="0"/>
            </a:endParaRPr>
          </a:p>
        </p:txBody>
      </p:sp>
      <p:sp>
        <p:nvSpPr>
          <p:cNvPr id="25" name="Text Box 18"/>
          <p:cNvSpPr txBox="1">
            <a:spLocks noChangeArrowheads="1"/>
          </p:cNvSpPr>
          <p:nvPr/>
        </p:nvSpPr>
        <p:spPr bwMode="auto">
          <a:xfrm>
            <a:off x="7024514" y="4030871"/>
            <a:ext cx="200130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buClr>
                <a:srgbClr val="FF3300"/>
              </a:buClr>
              <a:buSzPct val="113000"/>
              <a:buFont typeface="Wingdings" pitchFamily="2" charset="2"/>
              <a:buChar char="x"/>
            </a:pPr>
            <a:r>
              <a:rPr lang="en-US" sz="1600" b="1" dirty="0">
                <a:solidFill>
                  <a:srgbClr val="000000"/>
                </a:solidFill>
                <a:latin typeface="Verdana" pitchFamily="34" charset="0"/>
              </a:rPr>
              <a:t> Gas Cylinder</a:t>
            </a:r>
          </a:p>
          <a:p>
            <a:pPr lvl="1" eaLnBrk="1" hangingPunct="1">
              <a:buClr>
                <a:srgbClr val="FF3300"/>
              </a:buClr>
              <a:buSzPct val="113000"/>
              <a:buFont typeface="Wingdings" pitchFamily="2" charset="2"/>
              <a:buChar char="x"/>
            </a:pPr>
            <a:endParaRPr lang="en-US" sz="1600" b="1" dirty="0">
              <a:solidFill>
                <a:srgbClr val="000000"/>
              </a:solidFill>
              <a:latin typeface="Verdana" pitchFamily="34" charset="0"/>
            </a:endParaRPr>
          </a:p>
          <a:p>
            <a:pPr lvl="1" eaLnBrk="1" hangingPunct="1">
              <a:buClr>
                <a:srgbClr val="FF3300"/>
              </a:buClr>
              <a:buSzPct val="113000"/>
              <a:buFont typeface="Wingdings" pitchFamily="2" charset="2"/>
              <a:buChar char="x"/>
            </a:pPr>
            <a:endParaRPr lang="en-US" sz="1600" b="1" dirty="0">
              <a:solidFill>
                <a:srgbClr val="000000"/>
              </a:solidFill>
              <a:latin typeface="Verdana" pitchFamily="34" charset="0"/>
            </a:endParaRPr>
          </a:p>
          <a:p>
            <a:pPr eaLnBrk="1" hangingPunct="1"/>
            <a:endParaRPr lang="en-AU" sz="1800" b="1" dirty="0">
              <a:latin typeface="Verdana" pitchFamily="34" charset="0"/>
            </a:endParaRPr>
          </a:p>
        </p:txBody>
      </p:sp>
      <p:sp>
        <p:nvSpPr>
          <p:cNvPr id="3" name="TextBox 2"/>
          <p:cNvSpPr txBox="1"/>
          <p:nvPr/>
        </p:nvSpPr>
        <p:spPr>
          <a:xfrm>
            <a:off x="280345" y="2797207"/>
            <a:ext cx="7346349" cy="369332"/>
          </a:xfrm>
          <a:prstGeom prst="rect">
            <a:avLst/>
          </a:prstGeom>
          <a:noFill/>
        </p:spPr>
        <p:txBody>
          <a:bodyPr wrap="square" rtlCol="0">
            <a:spAutoFit/>
          </a:bodyPr>
          <a:lstStyle/>
          <a:p>
            <a:r>
              <a:rPr lang="en-AU" dirty="0" smtClean="0"/>
              <a:t>There are some things that should never be put in the recycling bin at home:</a:t>
            </a:r>
            <a:endParaRPr lang="en-AU" dirty="0"/>
          </a:p>
        </p:txBody>
      </p:sp>
    </p:spTree>
    <p:extLst>
      <p:ext uri="{BB962C8B-B14F-4D97-AF65-F5344CB8AC3E}">
        <p14:creationId xmlns:p14="http://schemas.microsoft.com/office/powerpoint/2010/main" val="24014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254" y="3176596"/>
            <a:ext cx="4146681" cy="2585323"/>
          </a:xfrm>
          <a:prstGeom prst="rect">
            <a:avLst/>
          </a:prstGeom>
        </p:spPr>
        <p:txBody>
          <a:bodyPr wrap="square">
            <a:spAutoFit/>
          </a:bodyPr>
          <a:lstStyle/>
          <a:p>
            <a:r>
              <a:rPr lang="en-AU" b="1" dirty="0"/>
              <a:t>Imagine</a:t>
            </a:r>
            <a:r>
              <a:rPr lang="en-AU" dirty="0"/>
              <a:t>: You are at a picnic and you can’t find a bin. What do you do with your rubbish?</a:t>
            </a:r>
          </a:p>
          <a:p>
            <a:endParaRPr lang="en-AU" dirty="0"/>
          </a:p>
          <a:p>
            <a:r>
              <a:rPr lang="en-AU" dirty="0"/>
              <a:t>Do you leave it behind? Or do you take it with you?</a:t>
            </a:r>
          </a:p>
          <a:p>
            <a:endParaRPr lang="en-AU" dirty="0"/>
          </a:p>
          <a:p>
            <a:r>
              <a:rPr lang="en-AU" dirty="0"/>
              <a:t>Let’s look at what happens if you leave it behind. </a:t>
            </a:r>
          </a:p>
        </p:txBody>
      </p:sp>
      <p:sp>
        <p:nvSpPr>
          <p:cNvPr id="5" name="TextBox 4"/>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Where does our rubbish go?</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80" y="3016249"/>
            <a:ext cx="4130399" cy="2906018"/>
          </a:xfrm>
          <a:prstGeom prst="rect">
            <a:avLst/>
          </a:prstGeom>
          <a:noFill/>
          <a:ln>
            <a:noFill/>
          </a:ln>
        </p:spPr>
      </p:pic>
      <p:pic>
        <p:nvPicPr>
          <p:cNvPr id="3" name="Picture 2"/>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28465"/>
            <a:ext cx="3498783" cy="430887"/>
          </a:xfrm>
          <a:prstGeom prst="rect">
            <a:avLst/>
          </a:prstGeom>
          <a:noFill/>
        </p:spPr>
        <p:txBody>
          <a:bodyPr wrap="square" rtlCol="0">
            <a:spAutoFit/>
          </a:bodyPr>
          <a:lstStyle/>
          <a:p>
            <a:r>
              <a:rPr lang="en-AU" sz="2200" b="1" dirty="0" smtClean="0">
                <a:solidFill>
                  <a:srgbClr val="002060"/>
                </a:solidFill>
              </a:rPr>
              <a:t>Where does our rubbish go?</a:t>
            </a:r>
            <a:endParaRPr lang="en-AU" sz="22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Where does our recycling go?</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3" name="Rectangle 2"/>
          <p:cNvSpPr/>
          <p:nvPr/>
        </p:nvSpPr>
        <p:spPr>
          <a:xfrm>
            <a:off x="271849" y="2895252"/>
            <a:ext cx="4428940" cy="3416320"/>
          </a:xfrm>
          <a:prstGeom prst="rect">
            <a:avLst/>
          </a:prstGeom>
        </p:spPr>
        <p:txBody>
          <a:bodyPr wrap="square">
            <a:spAutoFit/>
          </a:bodyPr>
          <a:lstStyle/>
          <a:p>
            <a:r>
              <a:rPr lang="en-AU" dirty="0" smtClean="0"/>
              <a:t>Now that you know what can an cannot be put in the recycling bin the big question is – </a:t>
            </a:r>
            <a:r>
              <a:rPr lang="en-AU" b="1" dirty="0" smtClean="0"/>
              <a:t>where does our recycling go?</a:t>
            </a:r>
          </a:p>
          <a:p>
            <a:endParaRPr lang="en-AU" b="1" dirty="0"/>
          </a:p>
          <a:p>
            <a:endParaRPr lang="en-AU" b="1" dirty="0" smtClean="0"/>
          </a:p>
          <a:p>
            <a:r>
              <a:rPr lang="en-AU" b="1" dirty="0" smtClean="0"/>
              <a:t>Big Questions:</a:t>
            </a:r>
            <a:r>
              <a:rPr lang="en-AU" dirty="0" smtClean="0"/>
              <a:t> </a:t>
            </a:r>
            <a:br>
              <a:rPr lang="en-AU" dirty="0" smtClean="0"/>
            </a:br>
            <a:endParaRPr lang="en-AU" dirty="0" smtClean="0"/>
          </a:p>
          <a:p>
            <a:pPr marL="285750" indent="-285750">
              <a:buFont typeface="Arial" pitchFamily="34" charset="0"/>
              <a:buChar char="•"/>
            </a:pPr>
            <a:r>
              <a:rPr lang="en-AU" dirty="0"/>
              <a:t>Why should we recycle?</a:t>
            </a:r>
          </a:p>
          <a:p>
            <a:pPr marL="285750" indent="-285750">
              <a:buFont typeface="Arial" pitchFamily="34" charset="0"/>
              <a:buChar char="•"/>
            </a:pPr>
            <a:endParaRPr lang="en-AU" dirty="0" smtClean="0"/>
          </a:p>
          <a:p>
            <a:pPr marL="285750" indent="-285750">
              <a:buFont typeface="Arial" pitchFamily="34" charset="0"/>
              <a:buChar char="•"/>
            </a:pPr>
            <a:r>
              <a:rPr lang="en-AU" dirty="0" smtClean="0"/>
              <a:t> What are plastic bottles recycled into?</a:t>
            </a:r>
          </a:p>
          <a:p>
            <a:pPr marL="285750" indent="-285750">
              <a:buFont typeface="Arial" pitchFamily="34" charset="0"/>
              <a:buChar char="•"/>
            </a:pPr>
            <a:endParaRPr lang="en-AU" dirty="0" smtClean="0"/>
          </a:p>
          <a:p>
            <a:pPr marL="285750" indent="-285750">
              <a:buFont typeface="Arial" pitchFamily="34" charset="0"/>
              <a:buChar char="•"/>
            </a:pPr>
            <a:r>
              <a:rPr lang="en-AU" dirty="0" smtClean="0"/>
              <a:t> What are aluminium cans recycled into?</a:t>
            </a:r>
            <a:endParaRPr lang="en-AU" dirty="0"/>
          </a:p>
        </p:txBody>
      </p:sp>
      <p:pic>
        <p:nvPicPr>
          <p:cNvPr id="5"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843849" y="2895252"/>
            <a:ext cx="3962400" cy="2306437"/>
          </a:xfrm>
          <a:noFill/>
        </p:spPr>
      </p:pic>
      <p:sp>
        <p:nvSpPr>
          <p:cNvPr id="6" name="Rectangle 4"/>
          <p:cNvSpPr>
            <a:spLocks noChangeArrowheads="1"/>
          </p:cNvSpPr>
          <p:nvPr/>
        </p:nvSpPr>
        <p:spPr bwMode="auto">
          <a:xfrm>
            <a:off x="5204254" y="3679932"/>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50000"/>
              </a:spcBef>
              <a:buClr>
                <a:srgbClr val="002C5A"/>
              </a:buClr>
            </a:pPr>
            <a:r>
              <a:rPr lang="en-AU" sz="2400" dirty="0">
                <a:solidFill>
                  <a:srgbClr val="00CC00"/>
                </a:solidFill>
                <a:latin typeface="Verdana" pitchFamily="34" charset="0"/>
              </a:rPr>
              <a:t>A Recycling Journey</a:t>
            </a:r>
            <a:endParaRPr lang="en-US" sz="2400" dirty="0">
              <a:solidFill>
                <a:srgbClr val="00CC00"/>
              </a:solidFill>
              <a:latin typeface="Verdana" pitchFamily="34" charset="0"/>
            </a:endParaRPr>
          </a:p>
        </p:txBody>
      </p:sp>
    </p:spTree>
    <p:extLst>
      <p:ext uri="{BB962C8B-B14F-4D97-AF65-F5344CB8AC3E}">
        <p14:creationId xmlns:p14="http://schemas.microsoft.com/office/powerpoint/2010/main" val="5474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8880" y="224697"/>
            <a:ext cx="8624863" cy="2410784"/>
          </a:xfrm>
          <a:prstGeom prst="rect">
            <a:avLst/>
          </a:prstGeom>
        </p:spPr>
      </p:pic>
      <p:sp>
        <p:nvSpPr>
          <p:cNvPr id="4" name="Rectangle 2"/>
          <p:cNvSpPr>
            <a:spLocks noChangeArrowheads="1"/>
          </p:cNvSpPr>
          <p:nvPr/>
        </p:nvSpPr>
        <p:spPr bwMode="auto">
          <a:xfrm>
            <a:off x="4385254" y="3099443"/>
            <a:ext cx="38829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0"/>
              </a:spcBef>
              <a:buClrTx/>
              <a:buFontTx/>
              <a:buNone/>
            </a:pPr>
            <a:r>
              <a:rPr lang="en-AU" dirty="0" smtClean="0">
                <a:solidFill>
                  <a:schemeClr val="tx1"/>
                </a:solidFill>
                <a:ea typeface="MS Mincho" pitchFamily="49" charset="-128"/>
                <a:cs typeface="Times New Roman" pitchFamily="18" charset="0"/>
              </a:rPr>
              <a:t>Recycling trucks collect our recycling once a fortnight.</a:t>
            </a:r>
          </a:p>
          <a:p>
            <a:pPr>
              <a:spcBef>
                <a:spcPct val="0"/>
              </a:spcBef>
              <a:buClrTx/>
              <a:buFontTx/>
              <a:buNone/>
            </a:pPr>
            <a:endParaRPr lang="en-AU" dirty="0">
              <a:ea typeface="MS Mincho" pitchFamily="49" charset="-128"/>
              <a:cs typeface="Times New Roman" pitchFamily="18" charset="0"/>
            </a:endParaRPr>
          </a:p>
          <a:p>
            <a:pPr>
              <a:spcBef>
                <a:spcPct val="0"/>
              </a:spcBef>
              <a:buClrTx/>
              <a:buFontTx/>
              <a:buNone/>
            </a:pPr>
            <a:r>
              <a:rPr lang="en-AU" dirty="0" smtClean="0">
                <a:solidFill>
                  <a:schemeClr val="tx1"/>
                </a:solidFill>
                <a:ea typeface="MS Mincho" pitchFamily="49" charset="-128"/>
                <a:cs typeface="Times New Roman" pitchFamily="18" charset="0"/>
              </a:rPr>
              <a:t>Once the truck is full it delivers your recycling to a Material </a:t>
            </a:r>
            <a:r>
              <a:rPr lang="en-AU" dirty="0">
                <a:solidFill>
                  <a:schemeClr val="tx1"/>
                </a:solidFill>
                <a:ea typeface="MS Mincho" pitchFamily="49" charset="-128"/>
                <a:cs typeface="Times New Roman" pitchFamily="18" charset="0"/>
              </a:rPr>
              <a:t>Recovery Facility (MRF</a:t>
            </a:r>
            <a:r>
              <a:rPr lang="en-AU" dirty="0" smtClean="0">
                <a:solidFill>
                  <a:schemeClr val="tx1"/>
                </a:solidFill>
                <a:ea typeface="MS Mincho" pitchFamily="49" charset="-128"/>
                <a:cs typeface="Times New Roman" pitchFamily="18" charset="0"/>
              </a:rPr>
              <a:t>). </a:t>
            </a:r>
          </a:p>
          <a:p>
            <a:pPr>
              <a:spcBef>
                <a:spcPct val="0"/>
              </a:spcBef>
              <a:buClrTx/>
              <a:buFontTx/>
              <a:buNone/>
            </a:pPr>
            <a:endParaRPr lang="en-AU" dirty="0" smtClean="0">
              <a:ea typeface="MS Mincho" pitchFamily="49" charset="-128"/>
              <a:cs typeface="Times New Roman" pitchFamily="18" charset="0"/>
            </a:endParaRPr>
          </a:p>
          <a:p>
            <a:pPr>
              <a:spcBef>
                <a:spcPct val="0"/>
              </a:spcBef>
              <a:buClrTx/>
              <a:buFontTx/>
              <a:buNone/>
            </a:pPr>
            <a:endParaRPr lang="en-AU" dirty="0">
              <a:solidFill>
                <a:schemeClr val="tx1"/>
              </a:solidFill>
              <a:ea typeface="MS Mincho" pitchFamily="49" charset="-128"/>
              <a:cs typeface="Times New Roman" pitchFamily="18" charset="0"/>
            </a:endParaRPr>
          </a:p>
        </p:txBody>
      </p:sp>
      <p:pic>
        <p:nvPicPr>
          <p:cNvPr id="5" name="Picture 3" descr="Mornington Truck Unloading 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00" y="2960943"/>
            <a:ext cx="3682181" cy="2761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Where does our recycling go?</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74089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Rectangle 2"/>
          <p:cNvSpPr>
            <a:spLocks noChangeArrowheads="1"/>
          </p:cNvSpPr>
          <p:nvPr/>
        </p:nvSpPr>
        <p:spPr bwMode="auto">
          <a:xfrm>
            <a:off x="4859900" y="3004146"/>
            <a:ext cx="374404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buFontTx/>
              <a:buNone/>
            </a:pPr>
            <a:r>
              <a:rPr lang="en-AU" dirty="0" smtClean="0">
                <a:solidFill>
                  <a:schemeClr val="tx1"/>
                </a:solidFill>
              </a:rPr>
              <a:t>All of the items which have been collected by the recycling truck are then poured onto a conveyer belt. </a:t>
            </a:r>
          </a:p>
          <a:p>
            <a:pPr>
              <a:spcBef>
                <a:spcPct val="50000"/>
              </a:spcBef>
              <a:buClrTx/>
              <a:buFontTx/>
              <a:buNone/>
            </a:pPr>
            <a:r>
              <a:rPr lang="en-AU" dirty="0" smtClean="0"/>
              <a:t>Here workers take out anything that is non-recyclable by hand. </a:t>
            </a:r>
          </a:p>
          <a:p>
            <a:pPr>
              <a:spcBef>
                <a:spcPct val="50000"/>
              </a:spcBef>
              <a:buClrTx/>
              <a:buFontTx/>
              <a:buNone/>
            </a:pPr>
            <a:r>
              <a:rPr lang="en-AU" dirty="0" smtClean="0"/>
              <a:t>This is a very difficult job and becomes even harder if people put the wrong things into the recycling.</a:t>
            </a:r>
            <a:endParaRPr lang="en-AU" dirty="0" smtClean="0">
              <a:solidFill>
                <a:schemeClr val="tx1"/>
              </a:solidFill>
            </a:endParaRPr>
          </a:p>
        </p:txBody>
      </p:sp>
      <p:pic>
        <p:nvPicPr>
          <p:cNvPr id="5" name="Picture 3" descr="Sorting Line Picture 0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54" y="2971750"/>
            <a:ext cx="4232275" cy="3173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967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Text Box 2"/>
          <p:cNvSpPr txBox="1">
            <a:spLocks noChangeArrowheads="1"/>
          </p:cNvSpPr>
          <p:nvPr/>
        </p:nvSpPr>
        <p:spPr bwMode="auto">
          <a:xfrm>
            <a:off x="4679603" y="2972830"/>
            <a:ext cx="4258335"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2C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defTabSz="457200">
              <a:spcBef>
                <a:spcPct val="0"/>
              </a:spcBef>
              <a:defRPr>
                <a:solidFill>
                  <a:schemeClr val="tx1"/>
                </a:solidFill>
                <a:latin typeface="Arial" charset="0"/>
              </a:defRPr>
            </a:lvl1pPr>
            <a:lvl2pPr defTabSz="457200">
              <a:spcBef>
                <a:spcPct val="0"/>
              </a:spcBef>
              <a:defRPr>
                <a:solidFill>
                  <a:schemeClr val="tx1"/>
                </a:solidFill>
                <a:latin typeface="Arial" charset="0"/>
              </a:defRPr>
            </a:lvl2pPr>
            <a:lvl3pPr defTabSz="457200">
              <a:spcBef>
                <a:spcPct val="0"/>
              </a:spcBef>
              <a:defRPr>
                <a:solidFill>
                  <a:schemeClr val="tx1"/>
                </a:solidFill>
                <a:latin typeface="Arial" charset="0"/>
              </a:defRPr>
            </a:lvl3pPr>
            <a:lvl4pPr defTabSz="457200">
              <a:spcBef>
                <a:spcPct val="0"/>
              </a:spcBef>
              <a:defRPr>
                <a:solidFill>
                  <a:schemeClr val="tx1"/>
                </a:solidFill>
                <a:latin typeface="Arial" charset="0"/>
              </a:defRPr>
            </a:lvl4pPr>
            <a:lvl5pPr defTabSz="457200">
              <a:spcBef>
                <a:spcPct val="0"/>
              </a:spcBef>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spcBef>
                <a:spcPct val="50000"/>
              </a:spcBef>
              <a:buClrTx/>
              <a:buFontTx/>
              <a:buNone/>
            </a:pPr>
            <a:r>
              <a:rPr lang="en-AU" dirty="0">
                <a:latin typeface="+mn-lt"/>
              </a:rPr>
              <a:t>I</a:t>
            </a:r>
            <a:r>
              <a:rPr lang="en-AU" dirty="0" smtClean="0">
                <a:latin typeface="+mn-lt"/>
              </a:rPr>
              <a:t>tems are then separated into their material type. </a:t>
            </a:r>
          </a:p>
          <a:p>
            <a:pPr>
              <a:spcBef>
                <a:spcPct val="50000"/>
              </a:spcBef>
              <a:buClrTx/>
              <a:buFontTx/>
              <a:buNone/>
            </a:pPr>
            <a:r>
              <a:rPr lang="en-AU" dirty="0" smtClean="0">
                <a:latin typeface="+mn-lt"/>
              </a:rPr>
              <a:t>The first materials to be separated out are paper and cardboard. </a:t>
            </a:r>
          </a:p>
          <a:p>
            <a:pPr>
              <a:spcBef>
                <a:spcPct val="50000"/>
              </a:spcBef>
              <a:buClrTx/>
              <a:buFontTx/>
              <a:buNone/>
            </a:pPr>
            <a:r>
              <a:rPr lang="en-AU" dirty="0" smtClean="0">
                <a:latin typeface="+mn-lt"/>
              </a:rPr>
              <a:t>Paper and cardboard are sorted using a vibrating disc screen (a conveyor belt that bounces up and down). </a:t>
            </a:r>
          </a:p>
        </p:txBody>
      </p:sp>
      <p:pic>
        <p:nvPicPr>
          <p:cNvPr id="5" name="Picture 5" descr="glass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90" y="2972830"/>
            <a:ext cx="3995769" cy="3093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6642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8880" y="224697"/>
            <a:ext cx="8624863" cy="2410784"/>
          </a:xfrm>
          <a:prstGeom prst="rect">
            <a:avLst/>
          </a:prstGeom>
        </p:spPr>
      </p:pic>
      <p:sp>
        <p:nvSpPr>
          <p:cNvPr id="4" name="Text Box 2"/>
          <p:cNvSpPr txBox="1">
            <a:spLocks noChangeArrowheads="1"/>
          </p:cNvSpPr>
          <p:nvPr/>
        </p:nvSpPr>
        <p:spPr bwMode="auto">
          <a:xfrm>
            <a:off x="5017681" y="3018022"/>
            <a:ext cx="3627437"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2C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defTabSz="457200">
              <a:spcBef>
                <a:spcPct val="0"/>
              </a:spcBef>
              <a:defRPr>
                <a:solidFill>
                  <a:schemeClr val="tx1"/>
                </a:solidFill>
                <a:latin typeface="Arial" charset="0"/>
              </a:defRPr>
            </a:lvl1pPr>
            <a:lvl2pPr defTabSz="457200">
              <a:spcBef>
                <a:spcPct val="0"/>
              </a:spcBef>
              <a:defRPr>
                <a:solidFill>
                  <a:schemeClr val="tx1"/>
                </a:solidFill>
                <a:latin typeface="Arial" charset="0"/>
              </a:defRPr>
            </a:lvl2pPr>
            <a:lvl3pPr defTabSz="457200">
              <a:spcBef>
                <a:spcPct val="0"/>
              </a:spcBef>
              <a:defRPr>
                <a:solidFill>
                  <a:schemeClr val="tx1"/>
                </a:solidFill>
                <a:latin typeface="Arial" charset="0"/>
              </a:defRPr>
            </a:lvl3pPr>
            <a:lvl4pPr defTabSz="457200">
              <a:spcBef>
                <a:spcPct val="0"/>
              </a:spcBef>
              <a:defRPr>
                <a:solidFill>
                  <a:schemeClr val="tx1"/>
                </a:solidFill>
                <a:latin typeface="Arial" charset="0"/>
              </a:defRPr>
            </a:lvl4pPr>
            <a:lvl5pPr defTabSz="457200">
              <a:spcBef>
                <a:spcPct val="0"/>
              </a:spcBef>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spcBef>
                <a:spcPct val="50000"/>
              </a:spcBef>
              <a:buClrTx/>
              <a:buFontTx/>
              <a:buNone/>
            </a:pPr>
            <a:r>
              <a:rPr lang="en-AU" dirty="0" smtClean="0">
                <a:latin typeface="+mn-lt"/>
              </a:rPr>
              <a:t>Once the cardboard </a:t>
            </a:r>
            <a:r>
              <a:rPr lang="en-AU" dirty="0">
                <a:latin typeface="+mn-lt"/>
              </a:rPr>
              <a:t>and paper are separated and </a:t>
            </a:r>
            <a:r>
              <a:rPr lang="en-AU" dirty="0" smtClean="0">
                <a:latin typeface="+mn-lt"/>
              </a:rPr>
              <a:t>baled they are </a:t>
            </a:r>
            <a:r>
              <a:rPr lang="en-AU" dirty="0">
                <a:latin typeface="+mn-lt"/>
              </a:rPr>
              <a:t>ready to be taken to paper mills.</a:t>
            </a:r>
            <a:endParaRPr lang="en-US" dirty="0">
              <a:latin typeface="+mn-lt"/>
            </a:endParaRPr>
          </a:p>
        </p:txBody>
      </p:sp>
      <p:pic>
        <p:nvPicPr>
          <p:cNvPr id="5" name="Picture 5"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35" y="3007634"/>
            <a:ext cx="4455748" cy="3122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64604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8880" y="224697"/>
            <a:ext cx="8624863" cy="2410784"/>
          </a:xfrm>
          <a:prstGeom prst="rect">
            <a:avLst/>
          </a:prstGeom>
        </p:spPr>
      </p:pic>
      <p:pic>
        <p:nvPicPr>
          <p:cNvPr id="4" name="Picture 3" descr="VR4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32" y="3014769"/>
            <a:ext cx="4568415" cy="3141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092007" y="2998641"/>
            <a:ext cx="361411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2C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45720">
            <a:spAutoFit/>
          </a:bodyPr>
          <a:lstStyle>
            <a:lvl1pPr defTabSz="457200">
              <a:spcBef>
                <a:spcPct val="0"/>
              </a:spcBef>
              <a:defRPr>
                <a:solidFill>
                  <a:schemeClr val="tx1"/>
                </a:solidFill>
                <a:latin typeface="Arial" charset="0"/>
              </a:defRPr>
            </a:lvl1pPr>
            <a:lvl2pPr defTabSz="457200">
              <a:spcBef>
                <a:spcPct val="0"/>
              </a:spcBef>
              <a:defRPr>
                <a:solidFill>
                  <a:schemeClr val="tx1"/>
                </a:solidFill>
                <a:latin typeface="Arial" charset="0"/>
              </a:defRPr>
            </a:lvl2pPr>
            <a:lvl3pPr defTabSz="457200">
              <a:spcBef>
                <a:spcPct val="0"/>
              </a:spcBef>
              <a:defRPr>
                <a:solidFill>
                  <a:schemeClr val="tx1"/>
                </a:solidFill>
                <a:latin typeface="Arial" charset="0"/>
              </a:defRPr>
            </a:lvl3pPr>
            <a:lvl4pPr defTabSz="457200">
              <a:spcBef>
                <a:spcPct val="0"/>
              </a:spcBef>
              <a:defRPr>
                <a:solidFill>
                  <a:schemeClr val="tx1"/>
                </a:solidFill>
                <a:latin typeface="Arial" charset="0"/>
              </a:defRPr>
            </a:lvl4pPr>
            <a:lvl5pPr defTabSz="457200">
              <a:spcBef>
                <a:spcPct val="0"/>
              </a:spcBef>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spcBef>
                <a:spcPct val="50000"/>
              </a:spcBef>
              <a:buClrTx/>
              <a:buFontTx/>
              <a:buNone/>
            </a:pPr>
            <a:r>
              <a:rPr lang="en-AU" dirty="0">
                <a:latin typeface="+mn-lt"/>
              </a:rPr>
              <a:t>Magnets are used to separate out the </a:t>
            </a:r>
            <a:r>
              <a:rPr lang="en-AU" dirty="0" smtClean="0">
                <a:latin typeface="+mn-lt"/>
              </a:rPr>
              <a:t>steel.</a:t>
            </a:r>
            <a:endParaRPr lang="en-US" dirty="0">
              <a:latin typeface="+mn-lt"/>
            </a:endParaRPr>
          </a:p>
        </p:txBody>
      </p:sp>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92111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Text Box 3"/>
          <p:cNvSpPr txBox="1">
            <a:spLocks noChangeArrowheads="1"/>
          </p:cNvSpPr>
          <p:nvPr/>
        </p:nvSpPr>
        <p:spPr bwMode="auto">
          <a:xfrm>
            <a:off x="4823138" y="3082239"/>
            <a:ext cx="3930445"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2C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Ctr="1">
            <a:spAutoFit/>
          </a:bodyPr>
          <a:lstStyle>
            <a:lvl1pPr defTabSz="457200">
              <a:spcBef>
                <a:spcPct val="0"/>
              </a:spcBef>
              <a:defRPr>
                <a:solidFill>
                  <a:schemeClr val="tx1"/>
                </a:solidFill>
                <a:latin typeface="Arial" charset="0"/>
              </a:defRPr>
            </a:lvl1pPr>
            <a:lvl2pPr defTabSz="457200">
              <a:spcBef>
                <a:spcPct val="0"/>
              </a:spcBef>
              <a:defRPr>
                <a:solidFill>
                  <a:schemeClr val="tx1"/>
                </a:solidFill>
                <a:latin typeface="Arial" charset="0"/>
              </a:defRPr>
            </a:lvl2pPr>
            <a:lvl3pPr defTabSz="457200">
              <a:spcBef>
                <a:spcPct val="0"/>
              </a:spcBef>
              <a:defRPr>
                <a:solidFill>
                  <a:schemeClr val="tx1"/>
                </a:solidFill>
                <a:latin typeface="Arial" charset="0"/>
              </a:defRPr>
            </a:lvl3pPr>
            <a:lvl4pPr defTabSz="457200">
              <a:spcBef>
                <a:spcPct val="0"/>
              </a:spcBef>
              <a:defRPr>
                <a:solidFill>
                  <a:schemeClr val="tx1"/>
                </a:solidFill>
                <a:latin typeface="Arial" charset="0"/>
              </a:defRPr>
            </a:lvl4pPr>
            <a:lvl5pPr defTabSz="457200">
              <a:spcBef>
                <a:spcPct val="0"/>
              </a:spcBef>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spcBef>
                <a:spcPct val="50000"/>
              </a:spcBef>
              <a:buClrTx/>
              <a:buFontTx/>
              <a:buNone/>
            </a:pPr>
            <a:r>
              <a:rPr lang="en-AU" dirty="0">
                <a:latin typeface="+mn-lt"/>
              </a:rPr>
              <a:t>Aluminium cans are removed using an </a:t>
            </a:r>
            <a:r>
              <a:rPr lang="en-AU" i="1" dirty="0">
                <a:latin typeface="+mn-lt"/>
              </a:rPr>
              <a:t>eddy </a:t>
            </a:r>
            <a:r>
              <a:rPr lang="en-AU" i="1" dirty="0" smtClean="0">
                <a:latin typeface="+mn-lt"/>
              </a:rPr>
              <a:t>current </a:t>
            </a:r>
            <a:r>
              <a:rPr lang="en-AU" dirty="0" smtClean="0">
                <a:latin typeface="+mn-lt"/>
              </a:rPr>
              <a:t>which pushes the cans into a separate area to the other materials.</a:t>
            </a:r>
            <a:endParaRPr lang="en-US" dirty="0">
              <a:latin typeface="+mn-lt"/>
            </a:endParaRPr>
          </a:p>
        </p:txBody>
      </p:sp>
      <p:pic>
        <p:nvPicPr>
          <p:cNvPr id="5" name="Picture 7" descr="VR4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43" y="3082239"/>
            <a:ext cx="4376867" cy="3057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38036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4" name="Text Box 2"/>
          <p:cNvSpPr txBox="1">
            <a:spLocks noChangeArrowheads="1"/>
          </p:cNvSpPr>
          <p:nvPr/>
        </p:nvSpPr>
        <p:spPr bwMode="auto">
          <a:xfrm>
            <a:off x="5193926" y="2945034"/>
            <a:ext cx="3116262"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2C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defTabSz="457200">
              <a:spcBef>
                <a:spcPct val="0"/>
              </a:spcBef>
              <a:defRPr>
                <a:solidFill>
                  <a:schemeClr val="tx1"/>
                </a:solidFill>
                <a:latin typeface="Arial" charset="0"/>
              </a:defRPr>
            </a:lvl1pPr>
            <a:lvl2pPr defTabSz="457200">
              <a:spcBef>
                <a:spcPct val="0"/>
              </a:spcBef>
              <a:defRPr>
                <a:solidFill>
                  <a:schemeClr val="tx1"/>
                </a:solidFill>
                <a:latin typeface="Arial" charset="0"/>
              </a:defRPr>
            </a:lvl2pPr>
            <a:lvl3pPr defTabSz="457200">
              <a:spcBef>
                <a:spcPct val="0"/>
              </a:spcBef>
              <a:defRPr>
                <a:solidFill>
                  <a:schemeClr val="tx1"/>
                </a:solidFill>
                <a:latin typeface="Arial" charset="0"/>
              </a:defRPr>
            </a:lvl3pPr>
            <a:lvl4pPr defTabSz="457200">
              <a:spcBef>
                <a:spcPct val="0"/>
              </a:spcBef>
              <a:defRPr>
                <a:solidFill>
                  <a:schemeClr val="tx1"/>
                </a:solidFill>
                <a:latin typeface="Arial" charset="0"/>
              </a:defRPr>
            </a:lvl4pPr>
            <a:lvl5pPr defTabSz="457200">
              <a:spcBef>
                <a:spcPct val="0"/>
              </a:spcBef>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spcBef>
                <a:spcPct val="50000"/>
              </a:spcBef>
            </a:pPr>
            <a:r>
              <a:rPr lang="en-AU" dirty="0" smtClean="0">
                <a:latin typeface="+mn-lt"/>
              </a:rPr>
              <a:t>Finally, lasers </a:t>
            </a:r>
            <a:r>
              <a:rPr lang="en-AU" dirty="0">
                <a:latin typeface="+mn-lt"/>
              </a:rPr>
              <a:t>are </a:t>
            </a:r>
            <a:r>
              <a:rPr lang="en-AU" dirty="0" smtClean="0">
                <a:latin typeface="+mn-lt"/>
              </a:rPr>
              <a:t>used. To </a:t>
            </a:r>
            <a:r>
              <a:rPr lang="en-AU" dirty="0">
                <a:latin typeface="+mn-lt"/>
              </a:rPr>
              <a:t>sort the glass material by colour.</a:t>
            </a:r>
            <a:endParaRPr lang="en-US" dirty="0">
              <a:latin typeface="+mn-lt"/>
            </a:endParaRPr>
          </a:p>
          <a:p>
            <a:pPr>
              <a:spcBef>
                <a:spcPct val="50000"/>
              </a:spcBef>
              <a:buClrTx/>
              <a:buFontTx/>
              <a:buNone/>
            </a:pPr>
            <a:r>
              <a:rPr lang="en-US" dirty="0" smtClean="0">
                <a:latin typeface="+mn-lt"/>
              </a:rPr>
              <a:t>These materials are then sent off to be turned into new items. </a:t>
            </a:r>
          </a:p>
          <a:p>
            <a:pPr>
              <a:spcBef>
                <a:spcPct val="50000"/>
              </a:spcBef>
              <a:buClrTx/>
              <a:buFontTx/>
              <a:buNone/>
            </a:pPr>
            <a:r>
              <a:rPr lang="en-US" dirty="0" smtClean="0">
                <a:latin typeface="+mn-lt"/>
              </a:rPr>
              <a:t>What do you think can these materials be turned into?</a:t>
            </a:r>
            <a:endParaRPr lang="en-US" dirty="0">
              <a:latin typeface="+mn-lt"/>
            </a:endParaRPr>
          </a:p>
        </p:txBody>
      </p:sp>
      <p:pic>
        <p:nvPicPr>
          <p:cNvPr id="6" name="Picture 4" descr="glass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47" y="2923571"/>
            <a:ext cx="4639124" cy="2985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At the Material Recovery Facility</a:t>
            </a:r>
            <a:endParaRPr lang="en-AU" b="1" dirty="0">
              <a:solidFill>
                <a:schemeClr val="tx2">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53529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Recycled items are turned into new things</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5" name="Picture 4" descr="Paper and Card low 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052" y="2790567"/>
            <a:ext cx="2741613" cy="18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visy33 low 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0052" y="4635843"/>
            <a:ext cx="278765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317625" y="348460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nchorCtr="1">
            <a:spAutoFit/>
          </a:bodyPr>
          <a:lstStyle>
            <a:lvl1pPr defTabSz="457200" eaLnBrk="0" hangingPunct="0">
              <a:defRPr sz="1200">
                <a:solidFill>
                  <a:schemeClr val="tx1"/>
                </a:solidFill>
                <a:latin typeface="Arial" charset="0"/>
                <a:ea typeface="ＭＳ Ｐゴシック" pitchFamily="34" charset="-128"/>
              </a:defRPr>
            </a:lvl1pPr>
            <a:lvl2pPr marL="742950" indent="-285750" defTabSz="457200" eaLnBrk="0" hangingPunct="0">
              <a:defRPr sz="1200">
                <a:solidFill>
                  <a:schemeClr val="tx1"/>
                </a:solidFill>
                <a:latin typeface="Arial" charset="0"/>
                <a:ea typeface="ＭＳ Ｐゴシック" pitchFamily="34" charset="-128"/>
              </a:defRPr>
            </a:lvl2pPr>
            <a:lvl3pPr marL="1143000" indent="-228600" defTabSz="457200" eaLnBrk="0" hangingPunct="0">
              <a:defRPr sz="1200">
                <a:solidFill>
                  <a:schemeClr val="tx1"/>
                </a:solidFill>
                <a:latin typeface="Arial" charset="0"/>
                <a:ea typeface="ＭＳ Ｐゴシック" pitchFamily="34" charset="-128"/>
              </a:defRPr>
            </a:lvl3pPr>
            <a:lvl4pPr marL="1600200" indent="-228600" defTabSz="457200" eaLnBrk="0" hangingPunct="0">
              <a:defRPr sz="1200">
                <a:solidFill>
                  <a:schemeClr val="tx1"/>
                </a:solidFill>
                <a:latin typeface="Arial" charset="0"/>
                <a:ea typeface="ＭＳ Ｐゴシック" pitchFamily="34" charset="-128"/>
              </a:defRPr>
            </a:lvl4pPr>
            <a:lvl5pPr marL="2057400" indent="-228600" defTabSz="457200" eaLnBrk="0" hangingPunct="0">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spcBef>
                <a:spcPct val="50000"/>
              </a:spcBef>
            </a:pPr>
            <a:r>
              <a:rPr lang="en-AU" sz="2400" dirty="0">
                <a:latin typeface="Verdana" pitchFamily="34" charset="0"/>
              </a:rPr>
              <a:t>Paper</a:t>
            </a:r>
            <a:endParaRPr lang="en-US" sz="2400" dirty="0">
              <a:latin typeface="Verdana" pitchFamily="34" charset="0"/>
            </a:endParaRPr>
          </a:p>
        </p:txBody>
      </p:sp>
      <p:sp>
        <p:nvSpPr>
          <p:cNvPr id="8" name="Text Box 12"/>
          <p:cNvSpPr txBox="1">
            <a:spLocks noChangeArrowheads="1"/>
          </p:cNvSpPr>
          <p:nvPr/>
        </p:nvSpPr>
        <p:spPr bwMode="auto">
          <a:xfrm>
            <a:off x="381000" y="5191897"/>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nchorCtr="1">
            <a:spAutoFit/>
          </a:bodyPr>
          <a:lstStyle>
            <a:lvl1pPr defTabSz="457200" eaLnBrk="0" hangingPunct="0">
              <a:defRPr sz="1200">
                <a:solidFill>
                  <a:schemeClr val="tx1"/>
                </a:solidFill>
                <a:latin typeface="Arial" charset="0"/>
                <a:ea typeface="ＭＳ Ｐゴシック" pitchFamily="34" charset="-128"/>
              </a:defRPr>
            </a:lvl1pPr>
            <a:lvl2pPr marL="742950" indent="-285750" defTabSz="457200" eaLnBrk="0" hangingPunct="0">
              <a:defRPr sz="1200">
                <a:solidFill>
                  <a:schemeClr val="tx1"/>
                </a:solidFill>
                <a:latin typeface="Arial" charset="0"/>
                <a:ea typeface="ＭＳ Ｐゴシック" pitchFamily="34" charset="-128"/>
              </a:defRPr>
            </a:lvl2pPr>
            <a:lvl3pPr marL="1143000" indent="-228600" defTabSz="457200" eaLnBrk="0" hangingPunct="0">
              <a:defRPr sz="1200">
                <a:solidFill>
                  <a:schemeClr val="tx1"/>
                </a:solidFill>
                <a:latin typeface="Arial" charset="0"/>
                <a:ea typeface="ＭＳ Ｐゴシック" pitchFamily="34" charset="-128"/>
              </a:defRPr>
            </a:lvl3pPr>
            <a:lvl4pPr marL="1600200" indent="-228600" defTabSz="457200" eaLnBrk="0" hangingPunct="0">
              <a:defRPr sz="1200">
                <a:solidFill>
                  <a:schemeClr val="tx1"/>
                </a:solidFill>
                <a:latin typeface="Arial" charset="0"/>
                <a:ea typeface="ＭＳ Ｐゴシック" pitchFamily="34" charset="-128"/>
              </a:defRPr>
            </a:lvl4pPr>
            <a:lvl5pPr marL="2057400" indent="-228600" defTabSz="457200" eaLnBrk="0" hangingPunct="0">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spcBef>
                <a:spcPct val="50000"/>
              </a:spcBef>
            </a:pPr>
            <a:r>
              <a:rPr lang="en-AU" sz="2400" dirty="0">
                <a:latin typeface="Verdana" pitchFamily="34" charset="0"/>
              </a:rPr>
              <a:t>Plastic</a:t>
            </a:r>
            <a:endParaRPr lang="en-US" sz="2400" dirty="0">
              <a:latin typeface="Verdana" pitchFamily="34" charset="0"/>
            </a:endParaRPr>
          </a:p>
        </p:txBody>
      </p:sp>
      <p:sp>
        <p:nvSpPr>
          <p:cNvPr id="9" name="AutoShape 11"/>
          <p:cNvSpPr>
            <a:spLocks noChangeArrowheads="1"/>
          </p:cNvSpPr>
          <p:nvPr/>
        </p:nvSpPr>
        <p:spPr bwMode="auto">
          <a:xfrm>
            <a:off x="4251665" y="3484605"/>
            <a:ext cx="777535" cy="457200"/>
          </a:xfrm>
          <a:prstGeom prst="rightArrow">
            <a:avLst>
              <a:gd name="adj1" fmla="val 50000"/>
              <a:gd name="adj2" fmla="val 66667"/>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AU"/>
          </a:p>
        </p:txBody>
      </p:sp>
      <p:sp>
        <p:nvSpPr>
          <p:cNvPr id="10" name="AutoShape 13"/>
          <p:cNvSpPr>
            <a:spLocks noChangeArrowheads="1"/>
          </p:cNvSpPr>
          <p:nvPr/>
        </p:nvSpPr>
        <p:spPr bwMode="auto">
          <a:xfrm>
            <a:off x="4286205" y="5257800"/>
            <a:ext cx="708454" cy="457200"/>
          </a:xfrm>
          <a:prstGeom prst="rightArrow">
            <a:avLst>
              <a:gd name="adj1" fmla="val 50000"/>
              <a:gd name="adj2" fmla="val 66667"/>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AU"/>
          </a:p>
        </p:txBody>
      </p:sp>
      <p:pic>
        <p:nvPicPr>
          <p:cNvPr id="11" name="Picture 6" descr="8178_2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2734961"/>
            <a:ext cx="1724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sized240L_0020_Dark_0020_Green_0020_Body_Yellow_0020_Li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4716312"/>
            <a:ext cx="11414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02 - Fleece Jacket20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0613" y="4877572"/>
            <a:ext cx="1276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049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90" y="3146270"/>
            <a:ext cx="4074074" cy="2716049"/>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Reuse</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3" name="Rectangle 2"/>
          <p:cNvSpPr/>
          <p:nvPr/>
        </p:nvSpPr>
        <p:spPr>
          <a:xfrm>
            <a:off x="3931921" y="2848302"/>
            <a:ext cx="4328160" cy="2862322"/>
          </a:xfrm>
          <a:prstGeom prst="rect">
            <a:avLst/>
          </a:prstGeom>
        </p:spPr>
        <p:txBody>
          <a:bodyPr wrap="square">
            <a:spAutoFit/>
          </a:bodyPr>
          <a:lstStyle/>
          <a:p>
            <a:r>
              <a:rPr lang="en-AU" dirty="0" smtClean="0">
                <a:ea typeface="Verdana" pitchFamily="34" charset="0"/>
                <a:cs typeface="Verdana" pitchFamily="34" charset="0"/>
              </a:rPr>
              <a:t>What is even better than recycling a container every time you use it?</a:t>
            </a:r>
          </a:p>
          <a:p>
            <a:endParaRPr lang="en-AU" dirty="0">
              <a:ea typeface="Verdana" pitchFamily="34" charset="0"/>
              <a:cs typeface="Verdana" pitchFamily="34" charset="0"/>
            </a:endParaRPr>
          </a:p>
          <a:p>
            <a:r>
              <a:rPr lang="en-AU" b="1" dirty="0" smtClean="0">
                <a:ea typeface="Verdana" pitchFamily="34" charset="0"/>
                <a:cs typeface="Verdana" pitchFamily="34" charset="0"/>
              </a:rPr>
              <a:t>Reusing it! </a:t>
            </a:r>
            <a:r>
              <a:rPr lang="en-AU" dirty="0" smtClean="0">
                <a:ea typeface="Verdana" pitchFamily="34" charset="0"/>
                <a:cs typeface="Verdana" pitchFamily="34" charset="0"/>
              </a:rPr>
              <a:t/>
            </a:r>
            <a:br>
              <a:rPr lang="en-AU" dirty="0" smtClean="0">
                <a:ea typeface="Verdana" pitchFamily="34" charset="0"/>
                <a:cs typeface="Verdana" pitchFamily="34" charset="0"/>
              </a:rPr>
            </a:br>
            <a:endParaRPr lang="en-AU" dirty="0">
              <a:ea typeface="Verdana" pitchFamily="34" charset="0"/>
              <a:cs typeface="Verdana" pitchFamily="34" charset="0"/>
            </a:endParaRPr>
          </a:p>
          <a:p>
            <a:r>
              <a:rPr lang="en-AU" dirty="0" smtClean="0">
                <a:ea typeface="Verdana" pitchFamily="34" charset="0"/>
                <a:cs typeface="Verdana" pitchFamily="34" charset="0"/>
              </a:rPr>
              <a:t>Think about your lunch box and your water bottle. You reuse them every day. </a:t>
            </a:r>
          </a:p>
          <a:p>
            <a:endParaRPr lang="en-AU" dirty="0">
              <a:ea typeface="Verdana" pitchFamily="34" charset="0"/>
              <a:cs typeface="Verdana" pitchFamily="34" charset="0"/>
            </a:endParaRPr>
          </a:p>
          <a:p>
            <a:r>
              <a:rPr lang="en-AU" dirty="0" smtClean="0">
                <a:ea typeface="Verdana" pitchFamily="34" charset="0"/>
                <a:cs typeface="Verdana" pitchFamily="34" charset="0"/>
              </a:rPr>
              <a:t>Imagine if you recycled your lunch box every day! </a:t>
            </a:r>
            <a:endParaRPr lang="en-AU" dirty="0"/>
          </a:p>
        </p:txBody>
      </p:sp>
    </p:spTree>
    <p:extLst>
      <p:ext uri="{BB962C8B-B14F-4D97-AF65-F5344CB8AC3E}">
        <p14:creationId xmlns:p14="http://schemas.microsoft.com/office/powerpoint/2010/main" val="39696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happens when I litter?</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2" name="Rectangle 1"/>
          <p:cNvSpPr/>
          <p:nvPr/>
        </p:nvSpPr>
        <p:spPr>
          <a:xfrm>
            <a:off x="4749388" y="3015679"/>
            <a:ext cx="3892378" cy="2308324"/>
          </a:xfrm>
          <a:prstGeom prst="rect">
            <a:avLst/>
          </a:prstGeom>
        </p:spPr>
        <p:txBody>
          <a:bodyPr wrap="square">
            <a:spAutoFit/>
          </a:bodyPr>
          <a:lstStyle/>
          <a:p>
            <a:r>
              <a:rPr lang="en-AU" dirty="0"/>
              <a:t>Rubbish that is not disposed of correctly is known as </a:t>
            </a:r>
            <a:r>
              <a:rPr lang="en-AU" b="1" dirty="0"/>
              <a:t>litter</a:t>
            </a:r>
            <a:r>
              <a:rPr lang="en-AU" dirty="0"/>
              <a:t>.</a:t>
            </a:r>
          </a:p>
          <a:p>
            <a:endParaRPr lang="en-AU" dirty="0"/>
          </a:p>
          <a:p>
            <a:r>
              <a:rPr lang="en-AU" dirty="0"/>
              <a:t>If you leave your rubbish in the park, it becomes litter.</a:t>
            </a:r>
          </a:p>
          <a:p>
            <a:endParaRPr lang="en-AU" dirty="0"/>
          </a:p>
          <a:p>
            <a:r>
              <a:rPr lang="en-AU" dirty="0"/>
              <a:t>This litter doesn’t just go away. It has to go somewhere. But where does it go?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62" y="3015679"/>
            <a:ext cx="4311398" cy="3096388"/>
          </a:xfrm>
          <a:prstGeom prst="rect">
            <a:avLst/>
          </a:prstGeom>
        </p:spPr>
      </p:pic>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7" name="TextBox 6"/>
          <p:cNvSpPr txBox="1"/>
          <p:nvPr/>
        </p:nvSpPr>
        <p:spPr>
          <a:xfrm>
            <a:off x="457200" y="1328465"/>
            <a:ext cx="3498783" cy="430887"/>
          </a:xfrm>
          <a:prstGeom prst="rect">
            <a:avLst/>
          </a:prstGeom>
          <a:noFill/>
        </p:spPr>
        <p:txBody>
          <a:bodyPr wrap="square" rtlCol="0">
            <a:spAutoFit/>
          </a:bodyPr>
          <a:lstStyle/>
          <a:p>
            <a:r>
              <a:rPr lang="en-AU" sz="2200" b="1" dirty="0" smtClean="0">
                <a:solidFill>
                  <a:srgbClr val="002060"/>
                </a:solidFill>
              </a:rPr>
              <a:t>What happens when I litter?</a:t>
            </a:r>
            <a:endParaRPr lang="en-AU" sz="2200"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else can be reused?</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729" y="3755922"/>
            <a:ext cx="2076261" cy="21860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287" y="3493524"/>
            <a:ext cx="2281084" cy="2281084"/>
          </a:xfrm>
          <a:prstGeom prst="rect">
            <a:avLst/>
          </a:prstGeom>
        </p:spPr>
      </p:pic>
      <p:sp>
        <p:nvSpPr>
          <p:cNvPr id="11" name="TextBox 10"/>
          <p:cNvSpPr txBox="1"/>
          <p:nvPr/>
        </p:nvSpPr>
        <p:spPr>
          <a:xfrm>
            <a:off x="614516" y="2855939"/>
            <a:ext cx="7860890" cy="369332"/>
          </a:xfrm>
          <a:prstGeom prst="rect">
            <a:avLst/>
          </a:prstGeom>
          <a:noFill/>
        </p:spPr>
        <p:txBody>
          <a:bodyPr wrap="square" rtlCol="0">
            <a:spAutoFit/>
          </a:bodyPr>
          <a:lstStyle/>
          <a:p>
            <a:r>
              <a:rPr lang="en-AU" dirty="0" smtClean="0"/>
              <a:t>You can </a:t>
            </a:r>
            <a:r>
              <a:rPr lang="en-AU" b="1" dirty="0" smtClean="0"/>
              <a:t>reuse</a:t>
            </a:r>
            <a:r>
              <a:rPr lang="en-AU" dirty="0" smtClean="0"/>
              <a:t> an item yourself, or </a:t>
            </a:r>
            <a:r>
              <a:rPr lang="en-AU" b="1" dirty="0" smtClean="0"/>
              <a:t>give it away </a:t>
            </a:r>
            <a:r>
              <a:rPr lang="en-AU" dirty="0" smtClean="0"/>
              <a:t>to be reused by someone else!</a:t>
            </a:r>
            <a:endParaRPr lang="en-AU"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6619" y="3798559"/>
            <a:ext cx="1930285" cy="167101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289366"/>
            <a:ext cx="1128714" cy="2485242"/>
          </a:xfrm>
          <a:prstGeom prst="rect">
            <a:avLst/>
          </a:prstGeom>
        </p:spPr>
      </p:pic>
    </p:spTree>
    <p:extLst>
      <p:ext uri="{BB962C8B-B14F-4D97-AF65-F5344CB8AC3E}">
        <p14:creationId xmlns:p14="http://schemas.microsoft.com/office/powerpoint/2010/main" val="3402554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Reduce</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3" name="Rectangle 2"/>
          <p:cNvSpPr/>
          <p:nvPr/>
        </p:nvSpPr>
        <p:spPr>
          <a:xfrm>
            <a:off x="3681210" y="2756862"/>
            <a:ext cx="4921877" cy="3139321"/>
          </a:xfrm>
          <a:prstGeom prst="rect">
            <a:avLst/>
          </a:prstGeom>
        </p:spPr>
        <p:txBody>
          <a:bodyPr wrap="square">
            <a:spAutoFit/>
          </a:bodyPr>
          <a:lstStyle/>
          <a:p>
            <a:r>
              <a:rPr lang="en-AU" dirty="0" smtClean="0">
                <a:ea typeface="Verdana" pitchFamily="34" charset="0"/>
                <a:cs typeface="Verdana" pitchFamily="34" charset="0"/>
              </a:rPr>
              <a:t>What is even better than reusing and recycling?</a:t>
            </a:r>
          </a:p>
          <a:p>
            <a:endParaRPr lang="en-AU" dirty="0">
              <a:ea typeface="Verdana" pitchFamily="34" charset="0"/>
              <a:cs typeface="Verdana" pitchFamily="34" charset="0"/>
            </a:endParaRPr>
          </a:p>
          <a:p>
            <a:r>
              <a:rPr lang="en-AU" b="1" dirty="0" smtClean="0">
                <a:ea typeface="Verdana" pitchFamily="34" charset="0"/>
                <a:cs typeface="Verdana" pitchFamily="34" charset="0"/>
              </a:rPr>
              <a:t>Reducing!</a:t>
            </a:r>
            <a:endParaRPr lang="en-AU" b="1" dirty="0" smtClean="0"/>
          </a:p>
          <a:p>
            <a:endParaRPr lang="en-AU" dirty="0"/>
          </a:p>
          <a:p>
            <a:r>
              <a:rPr lang="en-AU" dirty="0" smtClean="0"/>
              <a:t>The biggest and easiest thing we can reduce is </a:t>
            </a:r>
            <a:r>
              <a:rPr lang="en-AU" b="1" dirty="0" smtClean="0"/>
              <a:t>food waste</a:t>
            </a:r>
            <a:r>
              <a:rPr lang="en-AU" dirty="0" smtClean="0"/>
              <a:t>. Almost half of our weekly waste is food waste. </a:t>
            </a:r>
          </a:p>
          <a:p>
            <a:endParaRPr lang="en-AU" dirty="0"/>
          </a:p>
          <a:p>
            <a:r>
              <a:rPr lang="en-AU" dirty="0" smtClean="0"/>
              <a:t>If we make sure we only buy what we need to eat and don’t throw left over food away we will reduce a lot! </a:t>
            </a:r>
            <a:endParaRPr lang="en-AU"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19" y="3007697"/>
            <a:ext cx="3286125" cy="2914650"/>
          </a:xfrm>
          <a:prstGeom prst="rect">
            <a:avLst/>
          </a:prstGeom>
        </p:spPr>
      </p:pic>
    </p:spTree>
    <p:extLst>
      <p:ext uri="{BB962C8B-B14F-4D97-AF65-F5344CB8AC3E}">
        <p14:creationId xmlns:p14="http://schemas.microsoft.com/office/powerpoint/2010/main" val="31452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Composting and worm farms</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3" name="Text Box 4"/>
          <p:cNvSpPr txBox="1">
            <a:spLocks noChangeArrowheads="1"/>
          </p:cNvSpPr>
          <p:nvPr/>
        </p:nvSpPr>
        <p:spPr bwMode="auto">
          <a:xfrm>
            <a:off x="4848779" y="2834561"/>
            <a:ext cx="384083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nchorCtr="1">
            <a:spAutoFit/>
          </a:bodyPr>
          <a:lstStyle>
            <a:lvl1pPr defTabSz="457200" eaLnBrk="0" hangingPunct="0">
              <a:defRPr sz="1200">
                <a:solidFill>
                  <a:schemeClr val="tx1"/>
                </a:solidFill>
                <a:latin typeface="Arial" charset="0"/>
                <a:ea typeface="ＭＳ Ｐゴシック" pitchFamily="34" charset="-128"/>
              </a:defRPr>
            </a:lvl1pPr>
            <a:lvl2pPr marL="742950" indent="-285750" defTabSz="457200" eaLnBrk="0" hangingPunct="0">
              <a:defRPr sz="1200">
                <a:solidFill>
                  <a:schemeClr val="tx1"/>
                </a:solidFill>
                <a:latin typeface="Arial" charset="0"/>
                <a:ea typeface="ＭＳ Ｐゴシック" pitchFamily="34" charset="-128"/>
              </a:defRPr>
            </a:lvl2pPr>
            <a:lvl3pPr marL="1143000" indent="-228600" defTabSz="457200" eaLnBrk="0" hangingPunct="0">
              <a:defRPr sz="1200">
                <a:solidFill>
                  <a:schemeClr val="tx1"/>
                </a:solidFill>
                <a:latin typeface="Arial" charset="0"/>
                <a:ea typeface="ＭＳ Ｐゴシック" pitchFamily="34" charset="-128"/>
              </a:defRPr>
            </a:lvl3pPr>
            <a:lvl4pPr marL="1600200" indent="-228600" defTabSz="457200" eaLnBrk="0" hangingPunct="0">
              <a:defRPr sz="1200">
                <a:solidFill>
                  <a:schemeClr val="tx1"/>
                </a:solidFill>
                <a:latin typeface="Arial" charset="0"/>
                <a:ea typeface="ＭＳ Ｐゴシック" pitchFamily="34" charset="-128"/>
              </a:defRPr>
            </a:lvl4pPr>
            <a:lvl5pPr marL="2057400" indent="-228600" defTabSz="457200" eaLnBrk="0" hangingPunct="0">
              <a:defRPr sz="1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spcBef>
                <a:spcPct val="50000"/>
              </a:spcBef>
            </a:pPr>
            <a:r>
              <a:rPr lang="en-AU" sz="1800" dirty="0" smtClean="0">
                <a:latin typeface="+mn-lt"/>
              </a:rPr>
              <a:t>There is another great way to reduce food waste:</a:t>
            </a:r>
          </a:p>
          <a:p>
            <a:pPr eaLnBrk="1" hangingPunct="1">
              <a:spcBef>
                <a:spcPct val="50000"/>
              </a:spcBef>
            </a:pPr>
            <a:r>
              <a:rPr lang="en-AU" sz="1800" b="1" dirty="0" smtClean="0">
                <a:latin typeface="+mn-lt"/>
              </a:rPr>
              <a:t>Composting and worm farms!</a:t>
            </a:r>
          </a:p>
          <a:p>
            <a:pPr eaLnBrk="1" hangingPunct="1">
              <a:spcBef>
                <a:spcPct val="50000"/>
              </a:spcBef>
            </a:pPr>
            <a:r>
              <a:rPr lang="en-AU" sz="1800" dirty="0" smtClean="0">
                <a:latin typeface="+mn-lt"/>
              </a:rPr>
              <a:t>Composting is another </a:t>
            </a:r>
            <a:r>
              <a:rPr lang="en-AU" sz="1800" dirty="0">
                <a:latin typeface="+mn-lt"/>
              </a:rPr>
              <a:t>form of </a:t>
            </a:r>
            <a:r>
              <a:rPr lang="en-AU" sz="1800" dirty="0" smtClean="0">
                <a:latin typeface="+mn-lt"/>
              </a:rPr>
              <a:t>recycling. You can compost:</a:t>
            </a:r>
            <a:endParaRPr lang="en-AU" sz="1800" dirty="0">
              <a:latin typeface="+mn-lt"/>
            </a:endParaRPr>
          </a:p>
          <a:p>
            <a:pPr marL="285750" indent="-285750" eaLnBrk="1" hangingPunct="1">
              <a:spcBef>
                <a:spcPct val="50000"/>
              </a:spcBef>
              <a:buFont typeface="Arial" pitchFamily="34" charset="0"/>
              <a:buChar char="•"/>
            </a:pPr>
            <a:r>
              <a:rPr lang="en-AU" sz="1800" dirty="0" smtClean="0">
                <a:latin typeface="+mn-lt"/>
              </a:rPr>
              <a:t>Fruit </a:t>
            </a:r>
            <a:r>
              <a:rPr lang="en-AU" sz="1800" dirty="0">
                <a:latin typeface="+mn-lt"/>
              </a:rPr>
              <a:t>and vegetable scraps</a:t>
            </a:r>
          </a:p>
          <a:p>
            <a:pPr marL="285750" indent="-285750" eaLnBrk="1" hangingPunct="1">
              <a:spcBef>
                <a:spcPct val="50000"/>
              </a:spcBef>
              <a:buFont typeface="Arial" pitchFamily="34" charset="0"/>
              <a:buChar char="•"/>
            </a:pPr>
            <a:r>
              <a:rPr lang="en-AU" sz="1800" dirty="0" smtClean="0">
                <a:latin typeface="+mn-lt"/>
              </a:rPr>
              <a:t>Paper and cardboard</a:t>
            </a:r>
            <a:endParaRPr lang="en-AU" sz="1800" dirty="0">
              <a:latin typeface="+mn-lt"/>
            </a:endParaRPr>
          </a:p>
          <a:p>
            <a:pPr marL="285750" indent="-285750" eaLnBrk="1" hangingPunct="1">
              <a:spcBef>
                <a:spcPct val="50000"/>
              </a:spcBef>
              <a:buFont typeface="Arial" pitchFamily="34" charset="0"/>
              <a:buChar char="•"/>
            </a:pPr>
            <a:r>
              <a:rPr lang="en-AU" sz="1800" dirty="0">
                <a:latin typeface="+mn-lt"/>
              </a:rPr>
              <a:t>G</a:t>
            </a:r>
            <a:r>
              <a:rPr lang="en-AU" sz="1800" dirty="0" smtClean="0">
                <a:latin typeface="+mn-lt"/>
              </a:rPr>
              <a:t>arden scraps and more</a:t>
            </a:r>
            <a:r>
              <a:rPr lang="en-US" sz="1800" dirty="0">
                <a:latin typeface="+mn-lt"/>
              </a:rPr>
              <a:t>!</a:t>
            </a:r>
            <a:endParaRPr lang="en-AU" sz="1800" dirty="0" smtClean="0">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76" y="2850927"/>
            <a:ext cx="4575103" cy="3362548"/>
          </a:xfrm>
          <a:prstGeom prst="rect">
            <a:avLst/>
          </a:prstGeom>
        </p:spPr>
      </p:pic>
    </p:spTree>
    <p:extLst>
      <p:ext uri="{BB962C8B-B14F-4D97-AF65-F5344CB8AC3E}">
        <p14:creationId xmlns:p14="http://schemas.microsoft.com/office/powerpoint/2010/main" val="29019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Avoid</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2" name="TextBox 1"/>
          <p:cNvSpPr txBox="1"/>
          <p:nvPr/>
        </p:nvSpPr>
        <p:spPr>
          <a:xfrm>
            <a:off x="3446415" y="2783233"/>
            <a:ext cx="4886216" cy="2862322"/>
          </a:xfrm>
          <a:prstGeom prst="rect">
            <a:avLst/>
          </a:prstGeom>
          <a:noFill/>
        </p:spPr>
        <p:txBody>
          <a:bodyPr wrap="square" rtlCol="0">
            <a:spAutoFit/>
          </a:bodyPr>
          <a:lstStyle/>
          <a:p>
            <a:r>
              <a:rPr lang="en-AU" dirty="0" smtClean="0"/>
              <a:t>What is the </a:t>
            </a:r>
            <a:r>
              <a:rPr lang="en-AU" b="1" dirty="0" smtClean="0"/>
              <a:t>best way </a:t>
            </a:r>
            <a:r>
              <a:rPr lang="en-AU" dirty="0" smtClean="0"/>
              <a:t>to reduce waste going to landfill? </a:t>
            </a:r>
          </a:p>
          <a:p>
            <a:endParaRPr lang="en-AU" dirty="0"/>
          </a:p>
          <a:p>
            <a:r>
              <a:rPr lang="en-AU" b="1" dirty="0" smtClean="0"/>
              <a:t>Avoiding! </a:t>
            </a:r>
          </a:p>
          <a:p>
            <a:endParaRPr lang="en-AU" b="1" dirty="0"/>
          </a:p>
          <a:p>
            <a:r>
              <a:rPr lang="en-AU" dirty="0" smtClean="0"/>
              <a:t>There are a lot of things you can avoid to help reduce waste. </a:t>
            </a:r>
          </a:p>
          <a:p>
            <a:endParaRPr lang="en-AU" dirty="0"/>
          </a:p>
          <a:p>
            <a:r>
              <a:rPr lang="en-AU" dirty="0" smtClean="0"/>
              <a:t>Can you name something that you could avoid buying or using which will help to reduce waste?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04" y="2954386"/>
            <a:ext cx="3266110" cy="3266110"/>
          </a:xfrm>
          <a:prstGeom prst="rect">
            <a:avLst/>
          </a:prstGeom>
        </p:spPr>
      </p:pic>
    </p:spTree>
    <p:extLst>
      <p:ext uri="{BB962C8B-B14F-4D97-AF65-F5344CB8AC3E}">
        <p14:creationId xmlns:p14="http://schemas.microsoft.com/office/powerpoint/2010/main" val="31452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Next steps</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5" name="TextBox 4"/>
          <p:cNvSpPr txBox="1"/>
          <p:nvPr/>
        </p:nvSpPr>
        <p:spPr>
          <a:xfrm>
            <a:off x="4275785" y="2820137"/>
            <a:ext cx="3915178" cy="2985433"/>
          </a:xfrm>
          <a:prstGeom prst="rect">
            <a:avLst/>
          </a:prstGeom>
          <a:noFill/>
        </p:spPr>
        <p:txBody>
          <a:bodyPr wrap="square" rtlCol="0">
            <a:spAutoFit/>
          </a:bodyPr>
          <a:lstStyle/>
          <a:p>
            <a:r>
              <a:rPr lang="en-AU" b="1" dirty="0" smtClean="0"/>
              <a:t>Everyone </a:t>
            </a:r>
            <a:r>
              <a:rPr lang="en-AU" dirty="0" smtClean="0"/>
              <a:t>can help to reduce waste, just remember the four steps:</a:t>
            </a:r>
          </a:p>
          <a:p>
            <a:endParaRPr lang="en-AU" dirty="0"/>
          </a:p>
          <a:p>
            <a:pPr marL="1200150" lvl="2" indent="-285750">
              <a:buFont typeface="Arial" pitchFamily="34" charset="0"/>
              <a:buChar char="•"/>
            </a:pPr>
            <a:r>
              <a:rPr lang="en-AU" sz="2000" b="1" dirty="0" smtClean="0"/>
              <a:t>Avoid</a:t>
            </a:r>
          </a:p>
          <a:p>
            <a:pPr marL="1200150" lvl="2" indent="-285750">
              <a:buFont typeface="Arial" pitchFamily="34" charset="0"/>
              <a:buChar char="•"/>
            </a:pPr>
            <a:r>
              <a:rPr lang="en-AU" sz="2000" b="1" dirty="0" smtClean="0"/>
              <a:t>Reduce</a:t>
            </a:r>
          </a:p>
          <a:p>
            <a:pPr marL="1200150" lvl="2" indent="-285750">
              <a:buFont typeface="Arial" pitchFamily="34" charset="0"/>
              <a:buChar char="•"/>
            </a:pPr>
            <a:r>
              <a:rPr lang="en-AU" sz="2000" b="1" dirty="0" smtClean="0"/>
              <a:t>Reuse and </a:t>
            </a:r>
          </a:p>
          <a:p>
            <a:pPr marL="1200150" lvl="2" indent="-285750">
              <a:buFont typeface="Arial" pitchFamily="34" charset="0"/>
              <a:buChar char="•"/>
            </a:pPr>
            <a:r>
              <a:rPr lang="en-AU" sz="2000" b="1" dirty="0" smtClean="0"/>
              <a:t>Recycle</a:t>
            </a:r>
            <a:endParaRPr lang="en-AU" sz="2000" b="1" dirty="0"/>
          </a:p>
          <a:p>
            <a:endParaRPr lang="en-AU" dirty="0" smtClean="0"/>
          </a:p>
          <a:p>
            <a:r>
              <a:rPr lang="en-AU" dirty="0" smtClean="0"/>
              <a:t>Now let’s do an activity about </a:t>
            </a:r>
          </a:p>
          <a:p>
            <a:r>
              <a:rPr lang="en-AU" dirty="0" smtClean="0"/>
              <a:t>reducing </a:t>
            </a:r>
            <a:r>
              <a:rPr lang="en-AU" b="1" dirty="0" smtClean="0"/>
              <a:t>our waste</a:t>
            </a:r>
            <a:r>
              <a:rPr lang="en-AU" dirty="0" smtClean="0"/>
              <a:t>!</a:t>
            </a: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06" y="2820137"/>
            <a:ext cx="3724275" cy="3381375"/>
          </a:xfrm>
          <a:prstGeom prst="rect">
            <a:avLst/>
          </a:prstGeom>
        </p:spPr>
      </p:pic>
    </p:spTree>
    <p:extLst>
      <p:ext uri="{BB962C8B-B14F-4D97-AF65-F5344CB8AC3E}">
        <p14:creationId xmlns:p14="http://schemas.microsoft.com/office/powerpoint/2010/main" val="235970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6573" y="3653137"/>
            <a:ext cx="3453765" cy="1942035"/>
          </a:xfrm>
          <a:prstGeom prst="rect">
            <a:avLst/>
          </a:prstGeom>
        </p:spPr>
      </p:pic>
      <p:pic>
        <p:nvPicPr>
          <p:cNvPr id="4" name="Picture 3"/>
          <p:cNvPicPr>
            <a:picLocks noChangeAspect="1"/>
          </p:cNvPicPr>
          <p:nvPr/>
        </p:nvPicPr>
        <p:blipFill>
          <a:blip r:embed="rId3"/>
          <a:stretch>
            <a:fillRect/>
          </a:stretch>
        </p:blipFill>
        <p:spPr>
          <a:xfrm>
            <a:off x="268880" y="224697"/>
            <a:ext cx="8624863" cy="2410784"/>
          </a:xfrm>
          <a:prstGeom prst="rect">
            <a:avLst/>
          </a:prstGeom>
        </p:spPr>
      </p:pic>
    </p:spTree>
    <p:extLst>
      <p:ext uri="{BB962C8B-B14F-4D97-AF65-F5344CB8AC3E}">
        <p14:creationId xmlns:p14="http://schemas.microsoft.com/office/powerpoint/2010/main" val="232286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Litter in our waterways</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8" y="2850016"/>
            <a:ext cx="2074592" cy="3330146"/>
          </a:xfrm>
          <a:prstGeom prst="rect">
            <a:avLst/>
          </a:prstGeom>
        </p:spPr>
      </p:pic>
      <p:pic>
        <p:nvPicPr>
          <p:cNvPr id="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3070" y="2850016"/>
            <a:ext cx="2165743" cy="3330146"/>
          </a:xfrm>
          <a:prstGeom prst="rect">
            <a:avLst/>
          </a:prstGeom>
          <a:noFill/>
          <a:ln>
            <a:noFill/>
          </a:ln>
        </p:spPr>
      </p:pic>
      <p:sp>
        <p:nvSpPr>
          <p:cNvPr id="2" name="Rectangle 1"/>
          <p:cNvSpPr/>
          <p:nvPr/>
        </p:nvSpPr>
        <p:spPr>
          <a:xfrm>
            <a:off x="4695567" y="2850016"/>
            <a:ext cx="4176583" cy="3139321"/>
          </a:xfrm>
          <a:prstGeom prst="rect">
            <a:avLst/>
          </a:prstGeom>
        </p:spPr>
        <p:txBody>
          <a:bodyPr wrap="square">
            <a:spAutoFit/>
          </a:bodyPr>
          <a:lstStyle/>
          <a:p>
            <a:r>
              <a:rPr lang="en-AU" dirty="0" smtClean="0"/>
              <a:t>Some litter is washed into the gutter when it rains. </a:t>
            </a:r>
          </a:p>
          <a:p>
            <a:endParaRPr lang="en-AU" dirty="0"/>
          </a:p>
          <a:p>
            <a:r>
              <a:rPr lang="en-AU" dirty="0"/>
              <a:t>The drain </a:t>
            </a:r>
            <a:r>
              <a:rPr lang="en-AU" dirty="0" smtClean="0"/>
              <a:t>grates stop </a:t>
            </a:r>
            <a:r>
              <a:rPr lang="en-AU" dirty="0"/>
              <a:t>some of the litter </a:t>
            </a:r>
            <a:r>
              <a:rPr lang="en-AU" dirty="0" smtClean="0"/>
              <a:t>but </a:t>
            </a:r>
            <a:r>
              <a:rPr lang="en-AU" dirty="0"/>
              <a:t>most of it makes its way into the </a:t>
            </a:r>
            <a:r>
              <a:rPr lang="en-AU" dirty="0" smtClean="0"/>
              <a:t>stormwater drain. </a:t>
            </a:r>
          </a:p>
          <a:p>
            <a:endParaRPr lang="en-AU" dirty="0"/>
          </a:p>
          <a:p>
            <a:r>
              <a:rPr lang="en-AU" dirty="0" smtClean="0"/>
              <a:t>The water then makes its way into our </a:t>
            </a:r>
            <a:r>
              <a:rPr lang="en-AU" b="1" dirty="0" smtClean="0"/>
              <a:t>waterways</a:t>
            </a:r>
            <a:r>
              <a:rPr lang="en-AU" dirty="0" smtClean="0"/>
              <a:t>. </a:t>
            </a:r>
            <a:endParaRPr lang="en-AU" dirty="0"/>
          </a:p>
          <a:p>
            <a:endParaRPr lang="en-AU" dirty="0"/>
          </a:p>
          <a:p>
            <a:r>
              <a:rPr lang="en-AU" dirty="0" smtClean="0"/>
              <a:t> </a:t>
            </a:r>
            <a:endParaRPr lang="en-AU" dirty="0"/>
          </a:p>
        </p:txBody>
      </p:sp>
      <p:pic>
        <p:nvPicPr>
          <p:cNvPr id="6" name="Picture 5"/>
          <p:cNvPicPr>
            <a:picLocks noChangeAspect="1"/>
          </p:cNvPicPr>
          <p:nvPr/>
        </p:nvPicPr>
        <p:blipFill>
          <a:blip r:embed="rId4"/>
          <a:stretch>
            <a:fillRect/>
          </a:stretch>
        </p:blipFill>
        <p:spPr>
          <a:xfrm>
            <a:off x="268880" y="224697"/>
            <a:ext cx="8624863" cy="2410784"/>
          </a:xfrm>
          <a:prstGeom prst="rect">
            <a:avLst/>
          </a:prstGeom>
        </p:spPr>
      </p:pic>
      <p:sp>
        <p:nvSpPr>
          <p:cNvPr id="8" name="TextBox 7"/>
          <p:cNvSpPr txBox="1"/>
          <p:nvPr/>
        </p:nvSpPr>
        <p:spPr>
          <a:xfrm>
            <a:off x="457200" y="1328465"/>
            <a:ext cx="3498783" cy="430887"/>
          </a:xfrm>
          <a:prstGeom prst="rect">
            <a:avLst/>
          </a:prstGeom>
          <a:noFill/>
        </p:spPr>
        <p:txBody>
          <a:bodyPr wrap="square" rtlCol="0">
            <a:spAutoFit/>
          </a:bodyPr>
          <a:lstStyle/>
          <a:p>
            <a:r>
              <a:rPr lang="en-AU" sz="2200" b="1" dirty="0" smtClean="0">
                <a:solidFill>
                  <a:srgbClr val="002060"/>
                </a:solidFill>
              </a:rPr>
              <a:t>Litter in our waterways</a:t>
            </a:r>
            <a:endParaRPr lang="en-AU" sz="2200" b="1" dirty="0">
              <a:solidFill>
                <a:srgbClr val="002060"/>
              </a:solidFill>
            </a:endParaRPr>
          </a:p>
        </p:txBody>
      </p:sp>
    </p:spTree>
    <p:extLst>
      <p:ext uri="{BB962C8B-B14F-4D97-AF65-F5344CB8AC3E}">
        <p14:creationId xmlns:p14="http://schemas.microsoft.com/office/powerpoint/2010/main" val="3620829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How litter affects marine life</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2" name="Rectangle 1"/>
          <p:cNvSpPr/>
          <p:nvPr/>
        </p:nvSpPr>
        <p:spPr>
          <a:xfrm>
            <a:off x="4667642" y="2984138"/>
            <a:ext cx="3583460" cy="3139321"/>
          </a:xfrm>
          <a:prstGeom prst="rect">
            <a:avLst/>
          </a:prstGeom>
        </p:spPr>
        <p:txBody>
          <a:bodyPr wrap="square">
            <a:spAutoFit/>
          </a:bodyPr>
          <a:lstStyle/>
          <a:p>
            <a:r>
              <a:rPr lang="en-AU" dirty="0" smtClean="0"/>
              <a:t>Litter that leaves the drains doesn’t just end up in our local rivers and streams. </a:t>
            </a:r>
          </a:p>
          <a:p>
            <a:endParaRPr lang="en-AU" dirty="0"/>
          </a:p>
          <a:p>
            <a:r>
              <a:rPr lang="en-AU" dirty="0" smtClean="0"/>
              <a:t>When the water from our rivers meets the ocean, the rubbish in the water enters the ocean as well. </a:t>
            </a:r>
          </a:p>
          <a:p>
            <a:endParaRPr lang="en-AU" dirty="0"/>
          </a:p>
          <a:p>
            <a:r>
              <a:rPr lang="en-AU" dirty="0" smtClean="0"/>
              <a:t>Rubbish in the ocean is a major risk for marine life. </a:t>
            </a:r>
            <a:endParaRPr lang="en-AU" dirty="0"/>
          </a:p>
          <a:p>
            <a:r>
              <a:rPr lang="en-AU"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984138"/>
            <a:ext cx="4184905" cy="3095387"/>
          </a:xfrm>
          <a:prstGeom prst="rect">
            <a:avLst/>
          </a:prstGeom>
        </p:spPr>
      </p:pic>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6" name="TextBox 5"/>
          <p:cNvSpPr txBox="1"/>
          <p:nvPr/>
        </p:nvSpPr>
        <p:spPr>
          <a:xfrm>
            <a:off x="457200" y="1328465"/>
            <a:ext cx="6136105" cy="430887"/>
          </a:xfrm>
          <a:prstGeom prst="rect">
            <a:avLst/>
          </a:prstGeom>
          <a:noFill/>
        </p:spPr>
        <p:txBody>
          <a:bodyPr wrap="square" rtlCol="0">
            <a:spAutoFit/>
          </a:bodyPr>
          <a:lstStyle/>
          <a:p>
            <a:r>
              <a:rPr lang="en-AU" sz="2200" b="1" dirty="0" smtClean="0">
                <a:solidFill>
                  <a:srgbClr val="002060"/>
                </a:solidFill>
              </a:rPr>
              <a:t>How litter affects our marine life</a:t>
            </a:r>
            <a:endParaRPr lang="en-AU" sz="2200" b="1" dirty="0">
              <a:solidFill>
                <a:srgbClr val="002060"/>
              </a:solidFill>
            </a:endParaRPr>
          </a:p>
        </p:txBody>
      </p:sp>
    </p:spTree>
    <p:extLst>
      <p:ext uri="{BB962C8B-B14F-4D97-AF65-F5344CB8AC3E}">
        <p14:creationId xmlns:p14="http://schemas.microsoft.com/office/powerpoint/2010/main" val="3620829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What does the litter do to marine life?</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09" y="2997129"/>
            <a:ext cx="4420871" cy="3037430"/>
          </a:xfrm>
          <a:prstGeom prst="rect">
            <a:avLst/>
          </a:prstGeom>
        </p:spPr>
      </p:pic>
      <p:sp>
        <p:nvSpPr>
          <p:cNvPr id="7" name="Rectangle 6"/>
          <p:cNvSpPr/>
          <p:nvPr/>
        </p:nvSpPr>
        <p:spPr>
          <a:xfrm>
            <a:off x="4972442" y="2984137"/>
            <a:ext cx="3583460" cy="3970318"/>
          </a:xfrm>
          <a:prstGeom prst="rect">
            <a:avLst/>
          </a:prstGeom>
        </p:spPr>
        <p:txBody>
          <a:bodyPr wrap="square">
            <a:spAutoFit/>
          </a:bodyPr>
          <a:lstStyle/>
          <a:p>
            <a:r>
              <a:rPr lang="en-AU" dirty="0" smtClean="0"/>
              <a:t>Birds are also at risk when litter reaches the ocean. As the litter breaks up into small pieces in the ocean, birds mistake it for food and swallow it. </a:t>
            </a:r>
          </a:p>
          <a:p>
            <a:endParaRPr lang="en-AU" dirty="0"/>
          </a:p>
          <a:p>
            <a:r>
              <a:rPr lang="en-AU" dirty="0" smtClean="0"/>
              <a:t>Unable to digest the plastic, birds often die with stomachs full of our litter. </a:t>
            </a:r>
          </a:p>
          <a:p>
            <a:endParaRPr lang="en-AU" dirty="0"/>
          </a:p>
          <a:p>
            <a:r>
              <a:rPr lang="en-AU" dirty="0" smtClean="0"/>
              <a:t>So what can we do?</a:t>
            </a:r>
          </a:p>
          <a:p>
            <a:endParaRPr lang="en-AU" dirty="0"/>
          </a:p>
          <a:p>
            <a:endParaRPr lang="en-AU" dirty="0"/>
          </a:p>
          <a:p>
            <a:r>
              <a:rPr lang="en-AU" dirty="0"/>
              <a:t> </a:t>
            </a:r>
          </a:p>
        </p:txBody>
      </p:sp>
    </p:spTree>
    <p:extLst>
      <p:ext uri="{BB962C8B-B14F-4D97-AF65-F5344CB8AC3E}">
        <p14:creationId xmlns:p14="http://schemas.microsoft.com/office/powerpoint/2010/main" val="1829646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Putting rubbish in the bin</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22" y="2804984"/>
            <a:ext cx="2613559" cy="3461436"/>
          </a:xfrm>
          <a:prstGeom prst="rect">
            <a:avLst/>
          </a:prstGeom>
        </p:spPr>
      </p:pic>
      <p:sp>
        <p:nvSpPr>
          <p:cNvPr id="6" name="Rectangle 5"/>
          <p:cNvSpPr/>
          <p:nvPr/>
        </p:nvSpPr>
        <p:spPr>
          <a:xfrm>
            <a:off x="3126260" y="2804984"/>
            <a:ext cx="4572000" cy="3416320"/>
          </a:xfrm>
          <a:prstGeom prst="rect">
            <a:avLst/>
          </a:prstGeom>
        </p:spPr>
        <p:txBody>
          <a:bodyPr>
            <a:spAutoFit/>
          </a:bodyPr>
          <a:lstStyle/>
          <a:p>
            <a:r>
              <a:rPr lang="en-AU" dirty="0" smtClean="0"/>
              <a:t>Instead of leaving your rubbish behind, where is the best place to put it?</a:t>
            </a:r>
          </a:p>
          <a:p>
            <a:endParaRPr lang="en-AU" dirty="0"/>
          </a:p>
          <a:p>
            <a:r>
              <a:rPr lang="en-AU" b="1" dirty="0" smtClean="0"/>
              <a:t>The bin!</a:t>
            </a:r>
          </a:p>
          <a:p>
            <a:endParaRPr lang="en-AU" dirty="0"/>
          </a:p>
          <a:p>
            <a:r>
              <a:rPr lang="en-AU" dirty="0" smtClean="0"/>
              <a:t>When </a:t>
            </a:r>
            <a:r>
              <a:rPr lang="en-AU" dirty="0"/>
              <a:t>you put rubbish in the bin it is no longer considered litter – as the bin is the correct place for the rubbish to go. </a:t>
            </a:r>
          </a:p>
          <a:p>
            <a:endParaRPr lang="en-AU" dirty="0"/>
          </a:p>
          <a:p>
            <a:r>
              <a:rPr lang="en-AU" dirty="0"/>
              <a:t>The bin is then emptied, just as your bin at home is emptied once a week. </a:t>
            </a:r>
            <a:r>
              <a:rPr lang="en-AU" dirty="0" smtClean="0"/>
              <a:t>The </a:t>
            </a:r>
            <a:r>
              <a:rPr lang="en-AU" dirty="0"/>
              <a:t>rubbish is then taken away in a rubbish truck. </a:t>
            </a:r>
          </a:p>
        </p:txBody>
      </p:sp>
    </p:spTree>
    <p:extLst>
      <p:ext uri="{BB962C8B-B14F-4D97-AF65-F5344CB8AC3E}">
        <p14:creationId xmlns:p14="http://schemas.microsoft.com/office/powerpoint/2010/main" val="9794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Where does our rubbish go?</a:t>
            </a:r>
            <a:endParaRPr lang="en-AU" b="1" dirty="0">
              <a:solidFill>
                <a:schemeClr val="tx2">
                  <a:lumMod val="50000"/>
                </a:schemeClr>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790" y="2839540"/>
            <a:ext cx="3764692" cy="3413396"/>
          </a:xfrm>
          <a:prstGeom prst="rect">
            <a:avLst/>
          </a:prstGeom>
        </p:spPr>
      </p:pic>
      <p:sp>
        <p:nvSpPr>
          <p:cNvPr id="2" name="Rectangle 1"/>
          <p:cNvSpPr/>
          <p:nvPr/>
        </p:nvSpPr>
        <p:spPr>
          <a:xfrm>
            <a:off x="4126607" y="2836616"/>
            <a:ext cx="4572000" cy="3416320"/>
          </a:xfrm>
          <a:prstGeom prst="rect">
            <a:avLst/>
          </a:prstGeom>
        </p:spPr>
        <p:txBody>
          <a:bodyPr>
            <a:spAutoFit/>
          </a:bodyPr>
          <a:lstStyle/>
          <a:p>
            <a:r>
              <a:rPr lang="en-AU" dirty="0"/>
              <a:t>The rubbish truck takes your rubbish to </a:t>
            </a:r>
            <a:r>
              <a:rPr lang="en-AU" b="1" dirty="0"/>
              <a:t>landfill </a:t>
            </a:r>
            <a:r>
              <a:rPr lang="en-AU" dirty="0" smtClean="0"/>
              <a:t>- </a:t>
            </a:r>
            <a:r>
              <a:rPr lang="en-AU" dirty="0"/>
              <a:t>also known </a:t>
            </a:r>
            <a:r>
              <a:rPr lang="en-AU" dirty="0" smtClean="0"/>
              <a:t>as </a:t>
            </a:r>
            <a:r>
              <a:rPr lang="en-AU" b="1" dirty="0" smtClean="0"/>
              <a:t>the tip</a:t>
            </a:r>
            <a:r>
              <a:rPr lang="en-AU" dirty="0" smtClean="0"/>
              <a:t>. </a:t>
            </a:r>
            <a:endParaRPr lang="en-AU" dirty="0"/>
          </a:p>
          <a:p>
            <a:endParaRPr lang="en-AU" dirty="0"/>
          </a:p>
          <a:p>
            <a:r>
              <a:rPr lang="en-AU" dirty="0"/>
              <a:t>The rubbish is then </a:t>
            </a:r>
            <a:r>
              <a:rPr lang="en-AU" dirty="0" smtClean="0"/>
              <a:t>put into piles and stored </a:t>
            </a:r>
            <a:r>
              <a:rPr lang="en-AU" dirty="0"/>
              <a:t>under the ground </a:t>
            </a:r>
            <a:r>
              <a:rPr lang="en-AU" dirty="0" smtClean="0"/>
              <a:t>for </a:t>
            </a:r>
            <a:r>
              <a:rPr lang="en-AU" dirty="0"/>
              <a:t>a long time. </a:t>
            </a:r>
          </a:p>
          <a:p>
            <a:endParaRPr lang="en-AU" dirty="0" smtClean="0"/>
          </a:p>
          <a:p>
            <a:r>
              <a:rPr lang="en-AU" dirty="0" smtClean="0"/>
              <a:t>The more rubbish we send to landfill, the more space we need.</a:t>
            </a:r>
          </a:p>
          <a:p>
            <a:endParaRPr lang="en-AU" dirty="0"/>
          </a:p>
          <a:p>
            <a:r>
              <a:rPr lang="en-AU" dirty="0"/>
              <a:t>If we can </a:t>
            </a:r>
            <a:r>
              <a:rPr lang="en-AU" b="1" dirty="0"/>
              <a:t>reduce</a:t>
            </a:r>
            <a:r>
              <a:rPr lang="en-AU" dirty="0"/>
              <a:t> the amount of </a:t>
            </a:r>
            <a:endParaRPr lang="en-AU" dirty="0" smtClean="0"/>
          </a:p>
          <a:p>
            <a:r>
              <a:rPr lang="en-AU" dirty="0" smtClean="0"/>
              <a:t>rubbish we </a:t>
            </a:r>
            <a:r>
              <a:rPr lang="en-AU" dirty="0"/>
              <a:t>send to landfill, we will </a:t>
            </a:r>
            <a:endParaRPr lang="en-AU" dirty="0" smtClean="0"/>
          </a:p>
          <a:p>
            <a:r>
              <a:rPr lang="en-AU" dirty="0"/>
              <a:t>n</a:t>
            </a:r>
            <a:r>
              <a:rPr lang="en-AU" dirty="0" smtClean="0"/>
              <a:t>eed less landfills. </a:t>
            </a:r>
          </a:p>
        </p:txBody>
      </p:sp>
    </p:spTree>
    <p:extLst>
      <p:ext uri="{BB962C8B-B14F-4D97-AF65-F5344CB8AC3E}">
        <p14:creationId xmlns:p14="http://schemas.microsoft.com/office/powerpoint/2010/main" val="97944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68880" y="224697"/>
            <a:ext cx="8624863" cy="2410784"/>
          </a:xfrm>
          <a:prstGeom prst="rect">
            <a:avLst/>
          </a:prstGeom>
        </p:spPr>
      </p:pic>
      <p:sp>
        <p:nvSpPr>
          <p:cNvPr id="4" name="TextBox 3"/>
          <p:cNvSpPr txBox="1"/>
          <p:nvPr/>
        </p:nvSpPr>
        <p:spPr>
          <a:xfrm>
            <a:off x="457200" y="1359243"/>
            <a:ext cx="7154562" cy="369332"/>
          </a:xfrm>
          <a:prstGeom prst="rect">
            <a:avLst/>
          </a:prstGeom>
          <a:noFill/>
        </p:spPr>
        <p:txBody>
          <a:bodyPr wrap="square" rtlCol="0">
            <a:spAutoFit/>
          </a:bodyPr>
          <a:lstStyle/>
          <a:p>
            <a:r>
              <a:rPr lang="en-AU" b="1" dirty="0" smtClean="0">
                <a:solidFill>
                  <a:schemeClr val="tx2">
                    <a:lumMod val="50000"/>
                  </a:schemeClr>
                </a:solidFill>
                <a:latin typeface="Verdana" pitchFamily="34" charset="0"/>
                <a:ea typeface="Verdana" pitchFamily="34" charset="0"/>
                <a:cs typeface="Verdana" pitchFamily="34" charset="0"/>
              </a:rPr>
              <a:t>Recycling saves our natural resources</a:t>
            </a:r>
            <a:endParaRPr lang="en-AU" b="1" dirty="0">
              <a:solidFill>
                <a:schemeClr val="tx2">
                  <a:lumMod val="50000"/>
                </a:schemeClr>
              </a:solidFill>
              <a:latin typeface="Verdana" pitchFamily="34" charset="0"/>
              <a:ea typeface="Verdana" pitchFamily="34" charset="0"/>
              <a:cs typeface="Verdana" pitchFamily="34" charset="0"/>
            </a:endParaRPr>
          </a:p>
        </p:txBody>
      </p:sp>
      <p:sp>
        <p:nvSpPr>
          <p:cNvPr id="5" name="Rectangle 4"/>
          <p:cNvSpPr/>
          <p:nvPr/>
        </p:nvSpPr>
        <p:spPr>
          <a:xfrm>
            <a:off x="4034481" y="2658952"/>
            <a:ext cx="4842119" cy="5355312"/>
          </a:xfrm>
          <a:prstGeom prst="rect">
            <a:avLst/>
          </a:prstGeom>
        </p:spPr>
        <p:txBody>
          <a:bodyPr wrap="square">
            <a:spAutoFit/>
          </a:bodyPr>
          <a:lstStyle/>
          <a:p>
            <a:r>
              <a:rPr lang="en-AU" dirty="0" smtClean="0"/>
              <a:t>Another really important reason to recycle is to help save our </a:t>
            </a:r>
            <a:r>
              <a:rPr lang="en-AU" b="1" dirty="0" smtClean="0"/>
              <a:t>natural resources</a:t>
            </a:r>
            <a:r>
              <a:rPr lang="en-AU" dirty="0" smtClean="0"/>
              <a:t>. </a:t>
            </a:r>
          </a:p>
          <a:p>
            <a:endParaRPr lang="en-AU" dirty="0"/>
          </a:p>
          <a:p>
            <a:r>
              <a:rPr lang="en-AU" dirty="0" smtClean="0"/>
              <a:t>All of the items we use every day need to be made out of something. </a:t>
            </a:r>
          </a:p>
          <a:p>
            <a:endParaRPr lang="en-AU" dirty="0"/>
          </a:p>
          <a:p>
            <a:r>
              <a:rPr lang="en-AU" dirty="0" smtClean="0"/>
              <a:t>If we recycle and </a:t>
            </a:r>
            <a:r>
              <a:rPr lang="en-AU" b="1" dirty="0" smtClean="0"/>
              <a:t>buy recycled items </a:t>
            </a:r>
            <a:r>
              <a:rPr lang="en-AU" dirty="0" smtClean="0"/>
              <a:t>we will save:</a:t>
            </a:r>
          </a:p>
          <a:p>
            <a:endParaRPr lang="en-AU" dirty="0"/>
          </a:p>
          <a:p>
            <a:pPr marL="285750" indent="-285750">
              <a:buFont typeface="Arial" pitchFamily="34" charset="0"/>
              <a:buChar char="•"/>
            </a:pPr>
            <a:r>
              <a:rPr lang="en-AU" dirty="0" smtClean="0"/>
              <a:t>Trees</a:t>
            </a:r>
          </a:p>
          <a:p>
            <a:pPr marL="285750" indent="-285750">
              <a:buFont typeface="Arial" pitchFamily="34" charset="0"/>
              <a:buChar char="•"/>
            </a:pPr>
            <a:r>
              <a:rPr lang="en-AU" dirty="0" smtClean="0"/>
              <a:t>Oil</a:t>
            </a:r>
          </a:p>
          <a:p>
            <a:pPr marL="285750" indent="-285750">
              <a:buFont typeface="Arial" pitchFamily="34" charset="0"/>
              <a:buChar char="•"/>
            </a:pPr>
            <a:r>
              <a:rPr lang="en-AU" dirty="0" smtClean="0"/>
              <a:t>Sand</a:t>
            </a:r>
          </a:p>
          <a:p>
            <a:pPr marL="285750" indent="-285750">
              <a:buFont typeface="Arial" pitchFamily="34" charset="0"/>
              <a:buChar char="•"/>
            </a:pPr>
            <a:r>
              <a:rPr lang="en-AU" dirty="0" smtClean="0"/>
              <a:t>Iron ore and</a:t>
            </a:r>
          </a:p>
          <a:p>
            <a:pPr marL="285750" indent="-285750">
              <a:buFont typeface="Arial" pitchFamily="34" charset="0"/>
              <a:buChar char="•"/>
            </a:pPr>
            <a:r>
              <a:rPr lang="en-AU" dirty="0" smtClean="0"/>
              <a:t>Bauxite (a mineral)</a:t>
            </a:r>
          </a:p>
          <a:p>
            <a:pPr marL="285750" indent="-285750">
              <a:buFont typeface="Arial" pitchFamily="34" charset="0"/>
              <a:buChar char="•"/>
            </a:pPr>
            <a:endParaRPr lang="en-AU" dirty="0" smtClean="0"/>
          </a:p>
          <a:p>
            <a:endParaRPr lang="en-AU" dirty="0"/>
          </a:p>
          <a:p>
            <a:endParaRPr lang="en-AU" dirty="0" smtClean="0"/>
          </a:p>
          <a:p>
            <a:endParaRPr lang="en-AU" dirty="0"/>
          </a:p>
          <a:p>
            <a:endParaRPr lang="en-AU" dirty="0"/>
          </a:p>
          <a:p>
            <a:r>
              <a:rPr lang="en-AU" dirty="0"/>
              <a:t> </a:t>
            </a:r>
          </a:p>
        </p:txBody>
      </p:sp>
      <p:pic>
        <p:nvPicPr>
          <p:cNvPr id="6" name="Picture 11" descr="http://www.coolmelbourne.org/images/forest-gum-tr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17" y="2776148"/>
            <a:ext cx="1792322" cy="16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www.travelblog.org/Wallpaper/pix/tb_mui_ne_sand_du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339" y="2774644"/>
            <a:ext cx="1856332" cy="166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Jonathan\Pictures\Work\offshore-drilling[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017" y="4440447"/>
            <a:ext cx="1792322" cy="179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6338" y="4440448"/>
            <a:ext cx="1856333" cy="17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01861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TotalTime>
  <Words>3697</Words>
  <Application>Microsoft Office PowerPoint</Application>
  <PresentationFormat>On-screen Show (4:3)</PresentationFormat>
  <Paragraphs>369</Paragraphs>
  <Slides>35</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MS Mincho</vt:lpstr>
      <vt:lpstr>ＭＳ Ｐゴシック</vt:lpstr>
      <vt:lpstr>Arial</vt:lpstr>
      <vt:lpstr>Calibri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Affinity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Lyndell Fynney</dc:creator>
  <cp:lastModifiedBy>Pip Hildebrand</cp:lastModifiedBy>
  <cp:revision>97</cp:revision>
  <dcterms:created xsi:type="dcterms:W3CDTF">2013-06-23T06:40:14Z</dcterms:created>
  <dcterms:modified xsi:type="dcterms:W3CDTF">2017-05-18T01:52:48Z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